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69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95C0"/>
    <a:srgbClr val="005DEB"/>
    <a:srgbClr val="8C85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74" d="100"/>
          <a:sy n="174" d="100"/>
        </p:scale>
        <p:origin x="43" y="-67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vel Cagas" userId="b72ed152-f690-4cea-ab85-26587519e12f" providerId="ADAL" clId="{A54932CE-0651-41CD-8E46-538F50DDDD09}"/>
    <pc:docChg chg="modSld">
      <pc:chgData name="Aivel Cagas" userId="b72ed152-f690-4cea-ab85-26587519e12f" providerId="ADAL" clId="{A54932CE-0651-41CD-8E46-538F50DDDD09}" dt="2026-06-16T17:40:07.045" v="53" actId="1037"/>
      <pc:docMkLst>
        <pc:docMk/>
      </pc:docMkLst>
      <pc:sldChg chg="addSp modSp mod">
        <pc:chgData name="Aivel Cagas" userId="b72ed152-f690-4cea-ab85-26587519e12f" providerId="ADAL" clId="{A54932CE-0651-41CD-8E46-538F50DDDD09}" dt="2026-06-16T17:40:07.045" v="53" actId="1037"/>
        <pc:sldMkLst>
          <pc:docMk/>
          <pc:sldMk cId="1237425368" sldId="269"/>
        </pc:sldMkLst>
        <pc:spChg chg="mod">
          <ac:chgData name="Aivel Cagas" userId="b72ed152-f690-4cea-ab85-26587519e12f" providerId="ADAL" clId="{A54932CE-0651-41CD-8E46-538F50DDDD09}" dt="2026-06-16T17:38:06.655" v="20" actId="1035"/>
          <ac:spMkLst>
            <pc:docMk/>
            <pc:sldMk cId="1237425368" sldId="269"/>
            <ac:spMk id="6" creationId="{74E1C113-E719-A547-D8AA-D640382FF740}"/>
          </ac:spMkLst>
        </pc:spChg>
        <pc:spChg chg="mod">
          <ac:chgData name="Aivel Cagas" userId="b72ed152-f690-4cea-ab85-26587519e12f" providerId="ADAL" clId="{A54932CE-0651-41CD-8E46-538F50DDDD09}" dt="2026-06-16T17:40:00.725" v="33" actId="207"/>
          <ac:spMkLst>
            <pc:docMk/>
            <pc:sldMk cId="1237425368" sldId="269"/>
            <ac:spMk id="9" creationId="{B346833B-3BAF-E0F0-1E8C-B12CD559E5BB}"/>
          </ac:spMkLst>
        </pc:spChg>
        <pc:picChg chg="add mod">
          <ac:chgData name="Aivel Cagas" userId="b72ed152-f690-4cea-ab85-26587519e12f" providerId="ADAL" clId="{A54932CE-0651-41CD-8E46-538F50DDDD09}" dt="2026-06-16T17:26:59.672" v="1"/>
          <ac:picMkLst>
            <pc:docMk/>
            <pc:sldMk cId="1237425368" sldId="269"/>
            <ac:picMk id="7" creationId="{1882B5CA-2EC9-7032-0240-C9F76C67F9A6}"/>
          </ac:picMkLst>
        </pc:picChg>
        <pc:picChg chg="add mod">
          <ac:chgData name="Aivel Cagas" userId="b72ed152-f690-4cea-ab85-26587519e12f" providerId="ADAL" clId="{A54932CE-0651-41CD-8E46-538F50DDDD09}" dt="2026-06-16T17:40:07.045" v="53" actId="1037"/>
          <ac:picMkLst>
            <pc:docMk/>
            <pc:sldMk cId="1237425368" sldId="269"/>
            <ac:picMk id="22" creationId="{93EB7F69-789C-60E5-7FEA-9D8CB339651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0D00F-97EE-423C-988A-71BF11C8F539}" type="datetimeFigureOut">
              <a:rPr lang="en-CA" smtClean="0"/>
              <a:t>2026-06-16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52994-151F-4B90-A221-55B2F0050F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730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7D806-2B6E-24F9-370B-0452A6BE1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5BBE35-F9DC-2C45-F87D-BC3243642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B524EB-1D01-1590-F362-F6DF57C37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5BDC5-8864-E61D-C8A0-5D960DEA19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852994-151F-4B90-A221-55B2F0050F8A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5830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CD65-52F2-47A0-9AF9-A6D3A3686AA8}" type="datetimeFigureOut">
              <a:rPr lang="en-CA" smtClean="0"/>
              <a:t>2026-06-16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CE2C1-8CAC-43B8-A68E-C4A49490CE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5793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CD65-52F2-47A0-9AF9-A6D3A3686AA8}" type="datetimeFigureOut">
              <a:rPr lang="en-CA" smtClean="0"/>
              <a:t>2026-06-16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CE2C1-8CAC-43B8-A68E-C4A49490CE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5415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CD65-52F2-47A0-9AF9-A6D3A3686AA8}" type="datetimeFigureOut">
              <a:rPr lang="en-CA" smtClean="0"/>
              <a:t>2026-06-16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CE2C1-8CAC-43B8-A68E-C4A49490CE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4760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CD65-52F2-47A0-9AF9-A6D3A3686AA8}" type="datetimeFigureOut">
              <a:rPr lang="en-CA" smtClean="0"/>
              <a:t>2026-06-16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CE2C1-8CAC-43B8-A68E-C4A49490CE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0372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CD65-52F2-47A0-9AF9-A6D3A3686AA8}" type="datetimeFigureOut">
              <a:rPr lang="en-CA" smtClean="0"/>
              <a:t>2026-06-16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CE2C1-8CAC-43B8-A68E-C4A49490CE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3359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CD65-52F2-47A0-9AF9-A6D3A3686AA8}" type="datetimeFigureOut">
              <a:rPr lang="en-CA" smtClean="0"/>
              <a:t>2026-06-16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CE2C1-8CAC-43B8-A68E-C4A49490CE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2767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CD65-52F2-47A0-9AF9-A6D3A3686AA8}" type="datetimeFigureOut">
              <a:rPr lang="en-CA" smtClean="0"/>
              <a:t>2026-06-16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CE2C1-8CAC-43B8-A68E-C4A49490CE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845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CD65-52F2-47A0-9AF9-A6D3A3686AA8}" type="datetimeFigureOut">
              <a:rPr lang="en-CA" smtClean="0"/>
              <a:t>2026-06-16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CE2C1-8CAC-43B8-A68E-C4A49490CE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9491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CD65-52F2-47A0-9AF9-A6D3A3686AA8}" type="datetimeFigureOut">
              <a:rPr lang="en-CA" smtClean="0"/>
              <a:t>2026-06-16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CE2C1-8CAC-43B8-A68E-C4A49490CE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4917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CD65-52F2-47A0-9AF9-A6D3A3686AA8}" type="datetimeFigureOut">
              <a:rPr lang="en-CA" smtClean="0"/>
              <a:t>2026-06-16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CE2C1-8CAC-43B8-A68E-C4A49490CE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381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CD65-52F2-47A0-9AF9-A6D3A3686AA8}" type="datetimeFigureOut">
              <a:rPr lang="en-CA" smtClean="0"/>
              <a:t>2026-06-16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CE2C1-8CAC-43B8-A68E-C4A49490CE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1851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F9CD65-52F2-47A0-9AF9-A6D3A3686AA8}" type="datetimeFigureOut">
              <a:rPr lang="en-CA" smtClean="0"/>
              <a:t>2026-06-16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BCE2C1-8CAC-43B8-A68E-C4A49490CE5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792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can01.safelinks.protection.outlook.com/?url=https%3A%2F%2Fhmcconnections.com%2Fhmc-event%2Ffamily-connect-ride-with-confidence-using-oakville-transit%2F&amp;data=05%7C02%7Cacagas%40hmcconnections.com%7Cc5778084b947402b569c08decb0b48e6%7C0593dd4b3cc7406eac21472f46c8916a%7C0%7C0%7C639171446490094487%7CUnknown%7CTWFpbGZsb3d8eyJFbXB0eU1hcGkiOnRydWUsIlYiOiIwLjAuMDAwMCIsIlAiOiJXaW4zMiIsIkFOIjoiTWFpbCIsIldUIjoyfQ%3D%3D%7C0%7C%7C%7C&amp;sdata=ibziPd9NP78CpY5lcTE02dejsV1qQHygq2cDuRrH2LU%3D&amp;reserved=0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EA8E1-58FD-BFF9-2B1B-D0501E2E5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42C3537-0995-CBD2-A2A1-0036D532B80A}"/>
              </a:ext>
            </a:extLst>
          </p:cNvPr>
          <p:cNvSpPr/>
          <p:nvPr/>
        </p:nvSpPr>
        <p:spPr>
          <a:xfrm>
            <a:off x="0" y="5499097"/>
            <a:ext cx="6857404" cy="163242"/>
          </a:xfrm>
          <a:prstGeom prst="rect">
            <a:avLst/>
          </a:prstGeom>
          <a:solidFill>
            <a:srgbClr val="E995C0"/>
          </a:solidFill>
          <a:ln>
            <a:solidFill>
              <a:srgbClr val="E995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7B77F4-3960-2AE9-3AC4-83028004849B}"/>
              </a:ext>
            </a:extLst>
          </p:cNvPr>
          <p:cNvSpPr/>
          <p:nvPr/>
        </p:nvSpPr>
        <p:spPr>
          <a:xfrm>
            <a:off x="0" y="0"/>
            <a:ext cx="6858000" cy="1214567"/>
          </a:xfrm>
          <a:prstGeom prst="rect">
            <a:avLst/>
          </a:prstGeom>
          <a:solidFill>
            <a:srgbClr val="1D345D"/>
          </a:solidFill>
          <a:ln>
            <a:solidFill>
              <a:srgbClr val="1D345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28F6F3-DEA6-D614-B99B-4BE2BA6C1210}"/>
              </a:ext>
            </a:extLst>
          </p:cNvPr>
          <p:cNvSpPr txBox="1"/>
          <p:nvPr/>
        </p:nvSpPr>
        <p:spPr>
          <a:xfrm>
            <a:off x="56534" y="29503"/>
            <a:ext cx="6789952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Raleway"/>
              </a:rPr>
              <a:t>Family Connect: Ride with Confidence using Oakville Transit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2EEC97C-FF6C-162B-8BF9-4E055BAF5039}"/>
              </a:ext>
            </a:extLst>
          </p:cNvPr>
          <p:cNvGrpSpPr/>
          <p:nvPr/>
        </p:nvGrpSpPr>
        <p:grpSpPr>
          <a:xfrm>
            <a:off x="268596" y="8290706"/>
            <a:ext cx="6130207" cy="675319"/>
            <a:chOff x="176146" y="8205527"/>
            <a:chExt cx="6130207" cy="67531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A720DB8-561C-169E-4DA7-E9E15C7374C9}"/>
                </a:ext>
              </a:extLst>
            </p:cNvPr>
            <p:cNvSpPr/>
            <p:nvPr/>
          </p:nvSpPr>
          <p:spPr>
            <a:xfrm>
              <a:off x="1704224" y="8511514"/>
              <a:ext cx="30693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/>
                <a:t>www.hmcconnections.com</a:t>
              </a:r>
              <a:endParaRPr lang="en-CA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145F6A5-397D-9F00-6B0E-E40F10BC0E75}"/>
                </a:ext>
              </a:extLst>
            </p:cNvPr>
            <p:cNvGrpSpPr/>
            <p:nvPr/>
          </p:nvGrpSpPr>
          <p:grpSpPr>
            <a:xfrm>
              <a:off x="176146" y="8205527"/>
              <a:ext cx="6130207" cy="296339"/>
              <a:chOff x="464382" y="4387729"/>
              <a:chExt cx="2720662" cy="296339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F0C485D-40FF-9876-AA4C-A589EB92ABDE}"/>
                  </a:ext>
                </a:extLst>
              </p:cNvPr>
              <p:cNvSpPr/>
              <p:nvPr/>
            </p:nvSpPr>
            <p:spPr>
              <a:xfrm>
                <a:off x="464382" y="4397421"/>
                <a:ext cx="119630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latin typeface="Raleway" panose="020B0003030101060003" pitchFamily="34" charset="0"/>
                    <a:cs typeface="Arial" panose="020B0604020202020204" pitchFamily="34" charset="0"/>
                  </a:rPr>
                  <a:t>For more information contact us:</a:t>
                </a:r>
                <a:endParaRPr lang="en-CA" sz="1600" b="1">
                  <a:latin typeface="Raleway" panose="020B0003030101060003" pitchFamily="34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BFF3913-037F-D81B-9045-936DC6D19A28}"/>
                  </a:ext>
                </a:extLst>
              </p:cNvPr>
              <p:cNvSpPr/>
              <p:nvPr/>
            </p:nvSpPr>
            <p:spPr>
              <a:xfrm>
                <a:off x="1561665" y="4407069"/>
                <a:ext cx="1286252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CA" altLang="en-US" sz="1200" b="1">
                    <a:latin typeface="Raleway" panose="020B0003030101060003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acagas@hmcconnections.com</a:t>
                </a:r>
                <a:endParaRPr lang="en-CA" sz="1600" b="1">
                  <a:latin typeface="Raleway" panose="020B0003030101060003" pitchFamily="34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9A7DDD7-E468-BB8B-1AA9-DC17856146FD}"/>
                  </a:ext>
                </a:extLst>
              </p:cNvPr>
              <p:cNvSpPr/>
              <p:nvPr/>
            </p:nvSpPr>
            <p:spPr>
              <a:xfrm>
                <a:off x="2579731" y="4387729"/>
                <a:ext cx="605313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CA" altLang="en-US" sz="1200" b="1">
                    <a:latin typeface="Raleway" panose="020B0003030101060003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365 292 2541</a:t>
                </a:r>
                <a:endParaRPr lang="en-CA" sz="1600" b="1">
                  <a:latin typeface="Raleway" panose="020B0003030101060003" pitchFamily="34" charset="0"/>
                </a:endParaRPr>
              </a:p>
            </p:txBody>
          </p:sp>
        </p:grp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B1B19CF4-DFCA-9DE1-1486-FD755F85F94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54" y="9195358"/>
            <a:ext cx="3352146" cy="60979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6CF3505-4406-BC41-E817-ADCA9511DEE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9801" y="9042621"/>
            <a:ext cx="1175153" cy="8132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08C617-BD1A-C7BD-2834-21CC067F71C1}"/>
              </a:ext>
            </a:extLst>
          </p:cNvPr>
          <p:cNvSpPr txBox="1"/>
          <p:nvPr/>
        </p:nvSpPr>
        <p:spPr>
          <a:xfrm>
            <a:off x="50205" y="395457"/>
            <a:ext cx="6858000" cy="8925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Raleway" pitchFamily="2" charset="0"/>
              </a:rPr>
              <a:t>Gain the skills and confidence to use public transit safely and effectively</a:t>
            </a:r>
          </a:p>
          <a:p>
            <a:pPr algn="ctr"/>
            <a:endParaRPr lang="en-US" sz="1400" b="1" dirty="0">
              <a:solidFill>
                <a:schemeClr val="bg1"/>
              </a:solidFill>
              <a:latin typeface="Raleway" pitchFamily="2" charset="0"/>
            </a:endParaRP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Raleway" pitchFamily="2" charset="0"/>
                <a:ea typeface="Calibri"/>
                <a:cs typeface="Calibri"/>
              </a:rPr>
              <a:t>Eligible participants: PR Card Holders, Convention Refugees and Protected Persons</a:t>
            </a:r>
            <a:endParaRPr lang="en-US" sz="1200" b="1" dirty="0">
              <a:solidFill>
                <a:schemeClr val="bg1"/>
              </a:solidFill>
              <a:latin typeface="Raleway" pitchFamily="2" charset="0"/>
            </a:endParaRPr>
          </a:p>
          <a:p>
            <a:pPr algn="ctr"/>
            <a:endParaRPr lang="en-US" sz="1200" dirty="0">
              <a:solidFill>
                <a:schemeClr val="bg1"/>
              </a:solidFill>
              <a:latin typeface="Ralew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B87022-579F-2472-EF40-03A0A105DE4C}"/>
              </a:ext>
            </a:extLst>
          </p:cNvPr>
          <p:cNvSpPr txBox="1"/>
          <p:nvPr/>
        </p:nvSpPr>
        <p:spPr>
          <a:xfrm>
            <a:off x="16019" y="6370753"/>
            <a:ext cx="3352145" cy="20774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  <a:defRPr/>
            </a:pPr>
            <a:endParaRPr lang="en-US" baseline="30000" dirty="0">
              <a:solidFill>
                <a:srgbClr val="000000"/>
              </a:solidFill>
              <a:latin typeface="Raleway" panose="020B0003030101060003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1300" spc="-4" dirty="0">
                <a:latin typeface="Raleway Bold"/>
                <a:ea typeface="Calibri"/>
                <a:cs typeface="Calibri"/>
              </a:rPr>
              <a:t>Learn how to navigate Oakville transit with confidence</a:t>
            </a:r>
          </a:p>
          <a:p>
            <a:pPr marL="285750" indent="-285750">
              <a:buFont typeface="Arial"/>
              <a:buChar char="•"/>
            </a:pPr>
            <a:endParaRPr lang="en-US" sz="1300" spc="-4" dirty="0">
              <a:latin typeface="Raleway Bold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300" spc="-4" dirty="0">
                <a:latin typeface="Raleway Bold"/>
                <a:ea typeface="Calibri"/>
                <a:cs typeface="Calibri"/>
              </a:rPr>
              <a:t>Explore fare payment and discount options</a:t>
            </a:r>
          </a:p>
          <a:p>
            <a:pPr marL="285750" indent="-285750">
              <a:buFont typeface="Arial"/>
              <a:buChar char="•"/>
            </a:pPr>
            <a:endParaRPr lang="en-US" sz="1300" spc="-4" dirty="0">
              <a:latin typeface="Raleway Bold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300" spc="-4" dirty="0">
                <a:latin typeface="Raleway Bold"/>
                <a:ea typeface="Calibri"/>
                <a:cs typeface="Calibri"/>
              </a:rPr>
              <a:t>Increase your independence and community access</a:t>
            </a:r>
          </a:p>
          <a:p>
            <a:endParaRPr lang="en-US" sz="1300" spc="-4" dirty="0">
              <a:latin typeface="Arial"/>
              <a:ea typeface="Calibri"/>
              <a:cs typeface="Arial"/>
            </a:endParaRPr>
          </a:p>
        </p:txBody>
      </p:sp>
      <p:sp>
        <p:nvSpPr>
          <p:cNvPr id="4" name="object 8">
            <a:extLst>
              <a:ext uri="{FF2B5EF4-FFF2-40B4-BE49-F238E27FC236}">
                <a16:creationId xmlns:a16="http://schemas.microsoft.com/office/drawing/2014/main" id="{C976C18E-25C9-69CF-982C-BBAB0B58F4C6}"/>
              </a:ext>
            </a:extLst>
          </p:cNvPr>
          <p:cNvSpPr txBox="1"/>
          <p:nvPr/>
        </p:nvSpPr>
        <p:spPr>
          <a:xfrm>
            <a:off x="3489838" y="7741576"/>
            <a:ext cx="2943810" cy="19749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102235">
              <a:lnSpc>
                <a:spcPct val="100000"/>
              </a:lnSpc>
              <a:spcBef>
                <a:spcPts val="100"/>
              </a:spcBef>
            </a:pPr>
            <a:r>
              <a:rPr lang="en-CA" sz="1200" b="1" spc="-5">
                <a:latin typeface="Raleway"/>
                <a:cs typeface="Raleway"/>
              </a:rPr>
              <a:t>Registration Link:</a:t>
            </a: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74E1C113-E719-A547-D8AA-D640382FF740}"/>
              </a:ext>
            </a:extLst>
          </p:cNvPr>
          <p:cNvSpPr txBox="1"/>
          <p:nvPr/>
        </p:nvSpPr>
        <p:spPr>
          <a:xfrm>
            <a:off x="3505202" y="5722375"/>
            <a:ext cx="3233547" cy="17979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sz="1200" b="1" spc="-4" dirty="0">
                <a:solidFill>
                  <a:srgbClr val="FF0000"/>
                </a:solidFill>
                <a:latin typeface="Raleway Bold"/>
                <a:ea typeface="Raleway Bold"/>
                <a:cs typeface="Raleway Bold"/>
                <a:sym typeface="Raleway Bold"/>
              </a:rPr>
              <a:t>Schedule </a:t>
            </a:r>
          </a:p>
          <a:p>
            <a:pPr>
              <a:spcBef>
                <a:spcPct val="0"/>
              </a:spcBef>
            </a:pPr>
            <a:br>
              <a:rPr lang="en-US" sz="900" b="1" spc="-4" dirty="0">
                <a:solidFill>
                  <a:srgbClr val="000909"/>
                </a:solidFill>
                <a:latin typeface="Raleway Bold"/>
                <a:ea typeface="Raleway Bold"/>
                <a:cs typeface="Raleway Bold"/>
                <a:sym typeface="Raleway Bold"/>
              </a:rPr>
            </a:br>
            <a:r>
              <a:rPr lang="en-US" sz="1200" b="1" spc="-4" dirty="0">
                <a:solidFill>
                  <a:srgbClr val="000909"/>
                </a:solidFill>
                <a:latin typeface="Raleway Bold"/>
                <a:ea typeface="Raleway Bold"/>
                <a:cs typeface="Raleway Bold"/>
                <a:sym typeface="Raleway Bold"/>
              </a:rPr>
              <a:t>Friday, August 14, 2026</a:t>
            </a:r>
          </a:p>
          <a:p>
            <a:pPr>
              <a:spcBef>
                <a:spcPct val="0"/>
              </a:spcBef>
            </a:pPr>
            <a:r>
              <a:rPr lang="en-US" sz="1200" b="1" spc="-4" dirty="0">
                <a:solidFill>
                  <a:srgbClr val="000909"/>
                </a:solidFill>
                <a:latin typeface="Raleway Bold"/>
                <a:ea typeface="Raleway Bold"/>
                <a:cs typeface="Raleway Bold"/>
                <a:sym typeface="Raleway Bold"/>
              </a:rPr>
              <a:t>11:00 AM</a:t>
            </a:r>
          </a:p>
          <a:p>
            <a:pPr>
              <a:spcBef>
                <a:spcPct val="0"/>
              </a:spcBef>
            </a:pPr>
            <a:r>
              <a:rPr lang="en-US" sz="1200" b="1" u="sng" spc="-4" baseline="30000" dirty="0">
                <a:solidFill>
                  <a:schemeClr val="bg1"/>
                </a:solidFill>
                <a:latin typeface="Raleway Bold"/>
              </a:rPr>
              <a:t>L</a:t>
            </a:r>
            <a:r>
              <a:rPr lang="en-US" sz="1200" b="1" spc="-4" baseline="30000" dirty="0">
                <a:solidFill>
                  <a:schemeClr val="bg1"/>
                </a:solidFill>
                <a:latin typeface="Raleway Bold"/>
              </a:rPr>
              <a:t>ocation: </a:t>
            </a:r>
            <a:endParaRPr lang="en-US" sz="1200" b="1" spc="-4" dirty="0">
              <a:solidFill>
                <a:schemeClr val="bg1"/>
              </a:solidFill>
              <a:latin typeface="Raleway Bold"/>
            </a:endParaRPr>
          </a:p>
          <a:p>
            <a:pPr>
              <a:spcBef>
                <a:spcPct val="0"/>
              </a:spcBef>
            </a:pPr>
            <a:r>
              <a:rPr lang="en-US" sz="1200" b="1" spc="-4" dirty="0">
                <a:solidFill>
                  <a:srgbClr val="FF0000"/>
                </a:solidFill>
                <a:latin typeface="Raleway Bold"/>
              </a:rPr>
              <a:t>Pick up and drop off location: </a:t>
            </a:r>
            <a:r>
              <a:rPr lang="en-US" sz="1200" b="1" spc="-4" dirty="0">
                <a:solidFill>
                  <a:srgbClr val="000000"/>
                </a:solidFill>
                <a:latin typeface="Raleway Bold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sz="1200" b="1" spc="-4" dirty="0">
                <a:solidFill>
                  <a:srgbClr val="000000"/>
                </a:solidFill>
                <a:latin typeface="Raleway Bold"/>
              </a:rPr>
              <a:t>HMC Oakville Office</a:t>
            </a:r>
          </a:p>
          <a:p>
            <a:pPr>
              <a:spcBef>
                <a:spcPct val="0"/>
              </a:spcBef>
            </a:pPr>
            <a:r>
              <a:rPr lang="en-US" sz="1100" b="1" spc="-4" dirty="0">
                <a:solidFill>
                  <a:srgbClr val="000000"/>
                </a:solidFill>
                <a:latin typeface="Raleway Bold"/>
              </a:rPr>
              <a:t> Unit D-11, 380 Dundas Street East, Oakville, ON  </a:t>
            </a:r>
          </a:p>
          <a:p>
            <a:pPr>
              <a:spcBef>
                <a:spcPct val="0"/>
              </a:spcBef>
            </a:pPr>
            <a:endParaRPr lang="en-US" sz="1200" b="1" spc="-4" dirty="0">
              <a:solidFill>
                <a:srgbClr val="000000"/>
              </a:solidFill>
              <a:latin typeface="Raleway Bold"/>
            </a:endParaRPr>
          </a:p>
          <a:p>
            <a:pPr>
              <a:spcBef>
                <a:spcPct val="0"/>
              </a:spcBef>
            </a:pPr>
            <a:r>
              <a:rPr lang="en-US" sz="1200" b="1" spc="-4" dirty="0">
                <a:solidFill>
                  <a:srgbClr val="FF0000"/>
                </a:solidFill>
                <a:latin typeface="Raleway Bold"/>
              </a:rPr>
              <a:t>Open to families (parents and kids)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52E52BD-992D-80A4-A59E-5322D3C7D218}"/>
              </a:ext>
            </a:extLst>
          </p:cNvPr>
          <p:cNvGrpSpPr/>
          <p:nvPr/>
        </p:nvGrpSpPr>
        <p:grpSpPr>
          <a:xfrm>
            <a:off x="39755" y="5887136"/>
            <a:ext cx="3282826" cy="388189"/>
            <a:chOff x="21959" y="5894682"/>
            <a:chExt cx="3282826" cy="388189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D3F6165-2964-05D3-D3B1-88EC9DB88214}"/>
                </a:ext>
              </a:extLst>
            </p:cNvPr>
            <p:cNvSpPr/>
            <p:nvPr/>
          </p:nvSpPr>
          <p:spPr>
            <a:xfrm>
              <a:off x="21959" y="5894682"/>
              <a:ext cx="3282826" cy="388189"/>
            </a:xfrm>
            <a:prstGeom prst="roundRect">
              <a:avLst>
                <a:gd name="adj" fmla="val 50000"/>
              </a:avLst>
            </a:prstGeom>
            <a:solidFill>
              <a:srgbClr val="005DEB"/>
            </a:solidFill>
            <a:ln>
              <a:solidFill>
                <a:srgbClr val="005DE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B8EC5C0-75CB-B1FF-9B4D-D4E20C8E4B36}"/>
                </a:ext>
              </a:extLst>
            </p:cNvPr>
            <p:cNvSpPr/>
            <p:nvPr/>
          </p:nvSpPr>
          <p:spPr>
            <a:xfrm>
              <a:off x="2896340" y="5909200"/>
              <a:ext cx="361902" cy="361902"/>
            </a:xfrm>
            <a:custGeom>
              <a:avLst/>
              <a:gdLst>
                <a:gd name="connsiteX0" fmla="*/ 368809 w 914400"/>
                <a:gd name="connsiteY0" fmla="*/ 116685 h 914400"/>
                <a:gd name="connsiteX1" fmla="*/ 368809 w 914400"/>
                <a:gd name="connsiteY1" fmla="*/ 374978 h 914400"/>
                <a:gd name="connsiteX2" fmla="*/ 112777 w 914400"/>
                <a:gd name="connsiteY2" fmla="*/ 374978 h 914400"/>
                <a:gd name="connsiteX3" fmla="*/ 112777 w 914400"/>
                <a:gd name="connsiteY3" fmla="*/ 549071 h 914400"/>
                <a:gd name="connsiteX4" fmla="*/ 368809 w 914400"/>
                <a:gd name="connsiteY4" fmla="*/ 549071 h 914400"/>
                <a:gd name="connsiteX5" fmla="*/ 368809 w 914400"/>
                <a:gd name="connsiteY5" fmla="*/ 807364 h 914400"/>
                <a:gd name="connsiteX6" fmla="*/ 866498 w 914400"/>
                <a:gd name="connsiteY6" fmla="*/ 462025 h 914400"/>
                <a:gd name="connsiteX7" fmla="*/ 457200 w 914400"/>
                <a:gd name="connsiteY7" fmla="*/ 0 h 914400"/>
                <a:gd name="connsiteX8" fmla="*/ 914400 w 914400"/>
                <a:gd name="connsiteY8" fmla="*/ 457200 h 914400"/>
                <a:gd name="connsiteX9" fmla="*/ 457200 w 914400"/>
                <a:gd name="connsiteY9" fmla="*/ 914400 h 914400"/>
                <a:gd name="connsiteX10" fmla="*/ 0 w 914400"/>
                <a:gd name="connsiteY10" fmla="*/ 457200 h 914400"/>
                <a:gd name="connsiteX11" fmla="*/ 457200 w 914400"/>
                <a:gd name="connsiteY11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14400" h="914400">
                  <a:moveTo>
                    <a:pt x="368809" y="116685"/>
                  </a:moveTo>
                  <a:lnTo>
                    <a:pt x="368809" y="374978"/>
                  </a:lnTo>
                  <a:lnTo>
                    <a:pt x="112777" y="374978"/>
                  </a:lnTo>
                  <a:lnTo>
                    <a:pt x="112777" y="549071"/>
                  </a:lnTo>
                  <a:lnTo>
                    <a:pt x="368809" y="549071"/>
                  </a:lnTo>
                  <a:lnTo>
                    <a:pt x="368809" y="807364"/>
                  </a:lnTo>
                  <a:lnTo>
                    <a:pt x="866498" y="462025"/>
                  </a:lnTo>
                  <a:close/>
                  <a:moveTo>
                    <a:pt x="457200" y="0"/>
                  </a:moveTo>
                  <a:cubicBezTo>
                    <a:pt x="709705" y="0"/>
                    <a:pt x="914400" y="204695"/>
                    <a:pt x="914400" y="457200"/>
                  </a:cubicBezTo>
                  <a:cubicBezTo>
                    <a:pt x="914400" y="709705"/>
                    <a:pt x="709705" y="914400"/>
                    <a:pt x="457200" y="914400"/>
                  </a:cubicBez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CA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FB4B8DA-9E23-D95D-1B46-F7816071705A}"/>
              </a:ext>
            </a:extLst>
          </p:cNvPr>
          <p:cNvSpPr txBox="1"/>
          <p:nvPr/>
        </p:nvSpPr>
        <p:spPr>
          <a:xfrm>
            <a:off x="82119" y="5893955"/>
            <a:ext cx="28320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Raleway" panose="020B0003030101060003" pitchFamily="34" charset="0"/>
              </a:rPr>
              <a:t>Join us to: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46833B-3BAF-E0F0-1E8C-B12CD559E5BB}"/>
              </a:ext>
            </a:extLst>
          </p:cNvPr>
          <p:cNvSpPr txBox="1"/>
          <p:nvPr/>
        </p:nvSpPr>
        <p:spPr>
          <a:xfrm>
            <a:off x="3395852" y="7896248"/>
            <a:ext cx="334289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CA" sz="1200" b="1" i="0" u="sng" strike="noStrike" dirty="0">
                <a:effectLst/>
                <a:latin typeface="Raleway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Community Connections</a:t>
            </a:r>
            <a:endParaRPr lang="en-US" sz="1200" b="1" dirty="0">
              <a:latin typeface="Raleway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70DFAB-97A9-94EC-FD66-9A1855F42D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1227451"/>
            <a:ext cx="6857403" cy="43895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82B5CA-2EC9-7032-0240-C9F76C67F9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726" y="4305244"/>
            <a:ext cx="1234547" cy="12955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3EB7F69-789C-60E5-7FEA-9D8CB33965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224" y="7521096"/>
            <a:ext cx="908575" cy="80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425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107621-4352-4fe8-b3a9-c4288b188bfa">
      <Terms xmlns="http://schemas.microsoft.com/office/infopath/2007/PartnerControls"/>
    </lcf76f155ced4ddcb4097134ff3c332f>
    <TaxCatchAll xmlns="00858a3b-3214-4c3a-a31e-59b5d69f1d0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BCB07383CEE04B8F86906805F4F2FF" ma:contentTypeVersion="17" ma:contentTypeDescription="Create a new document." ma:contentTypeScope="" ma:versionID="bbc1ed39f12da6b4f9d0e271bc1b2830">
  <xsd:schema xmlns:xsd="http://www.w3.org/2001/XMLSchema" xmlns:xs="http://www.w3.org/2001/XMLSchema" xmlns:p="http://schemas.microsoft.com/office/2006/metadata/properties" xmlns:ns2="2c107621-4352-4fe8-b3a9-c4288b188bfa" xmlns:ns3="00858a3b-3214-4c3a-a31e-59b5d69f1d0f" targetNamespace="http://schemas.microsoft.com/office/2006/metadata/properties" ma:root="true" ma:fieldsID="f7594946a3f77e3ec1748aead10adec2" ns2:_="" ns3:_="">
    <xsd:import namespace="2c107621-4352-4fe8-b3a9-c4288b188bfa"/>
    <xsd:import namespace="00858a3b-3214-4c3a-a31e-59b5d69f1d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107621-4352-4fe8-b3a9-c4288b188b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05b06b-4848-4d2e-bd50-3a5a504e57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58a3b-3214-4c3a-a31e-59b5d69f1d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4410ee01-85d3-4699-bde7-334a40965915}" ma:internalName="TaxCatchAll" ma:showField="CatchAllData" ma:web="00858a3b-3214-4c3a-a31e-59b5d69f1d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262E91-5B9B-4577-AF4F-2B1E0EE965D0}">
  <ds:schemaRefs>
    <ds:schemaRef ds:uri="00858a3b-3214-4c3a-a31e-59b5d69f1d0f"/>
    <ds:schemaRef ds:uri="2c107621-4352-4fe8-b3a9-c4288b188bfa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A07B43B-6256-4EAB-A58F-56480F5B08F9}">
  <ds:schemaRefs>
    <ds:schemaRef ds:uri="00858a3b-3214-4c3a-a31e-59b5d69f1d0f"/>
    <ds:schemaRef ds:uri="2c107621-4352-4fe8-b3a9-c4288b188bf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AE4EA8-1B10-43A0-B514-66E5D2864F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</TotalTime>
  <Words>124</Words>
  <Application>Microsoft Office PowerPoint</Application>
  <PresentationFormat>A4 Paper (210x297 mm)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Raleway</vt:lpstr>
      <vt:lpstr>Raleway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Babur Mobarak</dc:creator>
  <cp:lastModifiedBy>Aivel Cagas</cp:lastModifiedBy>
  <cp:revision>4</cp:revision>
  <dcterms:created xsi:type="dcterms:W3CDTF">2025-11-13T20:07:01Z</dcterms:created>
  <dcterms:modified xsi:type="dcterms:W3CDTF">2026-06-16T17:40:08Z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0x010100BCBCB07383CEE04B8F86906805F4F2FF</vt:lpwstr>
  </property>
  <property fmtid="{D5CDD505-2E9C-101B-9397-08002B2CF9AE}" pid="3" name="MediaServiceImageTags">
    <vt:lpwstr/>
  </property>
</Properties>
</file>