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771900" cy="5321300"/>
  <p:notesSz cx="6858000" cy="9144000"/>
  <p:embeddedFontLst>
    <p:embeddedFont>
      <p:font typeface="Raleway Bold" panose="020B0604020202020204" charset="0"/>
      <p:regular r:id="rId4"/>
      <p:bold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253174-F7DC-4E4C-A8CD-D3121DE0DF59}" v="2" dt="2026-06-09T14:58:28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22" d="100"/>
          <a:sy n="222" d="100"/>
        </p:scale>
        <p:origin x="1296" y="-40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font" Target="fonts/font2.fntdata"/><Relationship Id="rId10" Type="http://schemas.microsoft.com/office/2016/11/relationships/changesInfo" Target="changesInfos/changesInfo1.xml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vel Cagas" userId="b72ed152-f690-4cea-ab85-26587519e12f" providerId="ADAL" clId="{A54932CE-0651-41CD-8E46-538F50DDDD09}"/>
    <pc:docChg chg="modSld">
      <pc:chgData name="Aivel Cagas" userId="b72ed152-f690-4cea-ab85-26587519e12f" providerId="ADAL" clId="{A54932CE-0651-41CD-8E46-538F50DDDD09}" dt="2026-06-09T14:59:16.408" v="250" actId="1038"/>
      <pc:docMkLst>
        <pc:docMk/>
      </pc:docMkLst>
      <pc:sldChg chg="addSp modSp mod">
        <pc:chgData name="Aivel Cagas" userId="b72ed152-f690-4cea-ab85-26587519e12f" providerId="ADAL" clId="{A54932CE-0651-41CD-8E46-538F50DDDD09}" dt="2026-06-09T14:59:16.408" v="250" actId="1038"/>
        <pc:sldMkLst>
          <pc:docMk/>
          <pc:sldMk cId="0" sldId="256"/>
        </pc:sldMkLst>
        <pc:spChg chg="mod">
          <ac:chgData name="Aivel Cagas" userId="b72ed152-f690-4cea-ab85-26587519e12f" providerId="ADAL" clId="{A54932CE-0651-41CD-8E46-538F50DDDD09}" dt="2026-06-03T15:11:10.674" v="218" actId="14100"/>
          <ac:spMkLst>
            <pc:docMk/>
            <pc:sldMk cId="0" sldId="256"/>
            <ac:spMk id="6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5:11:23.971" v="223" actId="20577"/>
          <ac:spMkLst>
            <pc:docMk/>
            <pc:sldMk cId="0" sldId="256"/>
            <ac:spMk id="7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4:54:15.284" v="18" actId="14100"/>
          <ac:spMkLst>
            <pc:docMk/>
            <pc:sldMk cId="0" sldId="256"/>
            <ac:spMk id="8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4:54:24.939" v="26" actId="1038"/>
          <ac:spMkLst>
            <pc:docMk/>
            <pc:sldMk cId="0" sldId="256"/>
            <ac:spMk id="9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5:03:08.144" v="205" actId="1038"/>
          <ac:spMkLst>
            <pc:docMk/>
            <pc:sldMk cId="0" sldId="256"/>
            <ac:spMk id="10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5:03:05.575" v="204" actId="1038"/>
          <ac:spMkLst>
            <pc:docMk/>
            <pc:sldMk cId="0" sldId="256"/>
            <ac:spMk id="11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5:11:48.152" v="226" actId="1036"/>
          <ac:spMkLst>
            <pc:docMk/>
            <pc:sldMk cId="0" sldId="256"/>
            <ac:spMk id="16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5:02:04.614" v="192" actId="20577"/>
          <ac:spMkLst>
            <pc:docMk/>
            <pc:sldMk cId="0" sldId="256"/>
            <ac:spMk id="17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5:14:12.049" v="232" actId="103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3T15:02:48.236" v="201" actId="1038"/>
          <ac:spMkLst>
            <pc:docMk/>
            <pc:sldMk cId="0" sldId="256"/>
            <ac:spMk id="19" creationId="{00000000-0000-0000-0000-000000000000}"/>
          </ac:spMkLst>
        </pc:spChg>
        <pc:spChg chg="mod">
          <ac:chgData name="Aivel Cagas" userId="b72ed152-f690-4cea-ab85-26587519e12f" providerId="ADAL" clId="{A54932CE-0651-41CD-8E46-538F50DDDD09}" dt="2026-06-09T14:59:13.029" v="248" actId="255"/>
          <ac:spMkLst>
            <pc:docMk/>
            <pc:sldMk cId="0" sldId="256"/>
            <ac:spMk id="22" creationId="{00000000-0000-0000-0000-000000000000}"/>
          </ac:spMkLst>
        </pc:spChg>
        <pc:grpChg chg="mod">
          <ac:chgData name="Aivel Cagas" userId="b72ed152-f690-4cea-ab85-26587519e12f" providerId="ADAL" clId="{A54932CE-0651-41CD-8E46-538F50DDDD09}" dt="2026-06-03T15:12:23.131" v="231" actId="1035"/>
          <ac:grpSpMkLst>
            <pc:docMk/>
            <pc:sldMk cId="0" sldId="256"/>
            <ac:grpSpMk id="14" creationId="{00000000-0000-0000-0000-000000000000}"/>
          </ac:grpSpMkLst>
        </pc:grpChg>
        <pc:picChg chg="add mod">
          <ac:chgData name="Aivel Cagas" userId="b72ed152-f690-4cea-ab85-26587519e12f" providerId="ADAL" clId="{A54932CE-0651-41CD-8E46-538F50DDDD09}" dt="2026-06-09T14:59:16.408" v="250" actId="1038"/>
          <ac:picMkLst>
            <pc:docMk/>
            <pc:sldMk cId="0" sldId="256"/>
            <ac:picMk id="24" creationId="{5576CC3A-B929-7D41-4841-3E63574EBA4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62363" y="512763"/>
            <a:ext cx="18192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hmcconnections.com/hmc-event/canadian-citizenship-test-preparation/2026-06-08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can01.safelinks.protection.outlook.com/?url=https%3A%2F%2Fhmcconnections.com%2Fhmc-event%2Fielts-academic-test-preparation-program%2Fall%2F&amp;data=05%7C02%7Cageorge%40hmcconnections.com%7C4827505327904b78c51208dec633aa5d%7C0593dd4b3cc7406eac21472f46c8916a%7C0%7C0%7C639166122362126638%7CUnknown%7CTWFpbGZsb3d8eyJFbXB0eU1hcGkiOnRydWUsIlYiOiIwLjAuMDAwMCIsIlAiOiJXaW4zMiIsIkFOIjoiTWFpbCIsIldUIjoyfQ%3D%3D%7C0%7C%7C%7C&amp;sdata=hqPv7Y7XMRtreXOaSRyzB4ktVTMtZtJckrQfRsBk6NU%3D&amp;reserved=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220" y="3095835"/>
            <a:ext cx="3769319" cy="99927"/>
            <a:chOff x="0" y="0"/>
            <a:chExt cx="5025758" cy="1332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25771" cy="133223"/>
            </a:xfrm>
            <a:custGeom>
              <a:avLst/>
              <a:gdLst/>
              <a:ahLst/>
              <a:cxnLst/>
              <a:rect l="l" t="t" r="r" b="b"/>
              <a:pathLst>
                <a:path w="5025771" h="133223">
                  <a:moveTo>
                    <a:pt x="0" y="0"/>
                  </a:moveTo>
                  <a:lnTo>
                    <a:pt x="5025771" y="0"/>
                  </a:lnTo>
                  <a:lnTo>
                    <a:pt x="5025771" y="133223"/>
                  </a:lnTo>
                  <a:lnTo>
                    <a:pt x="0" y="133223"/>
                  </a:lnTo>
                  <a:close/>
                </a:path>
              </a:pathLst>
            </a:custGeom>
            <a:solidFill>
              <a:srgbClr val="E995C0"/>
            </a:solidFill>
            <a:ln w="10442" cap="sq">
              <a:solidFill>
                <a:srgbClr val="E995C0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5220" y="-5220"/>
            <a:ext cx="3769643" cy="676208"/>
            <a:chOff x="0" y="0"/>
            <a:chExt cx="5026190" cy="9016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026152" cy="901573"/>
            </a:xfrm>
            <a:custGeom>
              <a:avLst/>
              <a:gdLst/>
              <a:ahLst/>
              <a:cxnLst/>
              <a:rect l="l" t="t" r="r" b="b"/>
              <a:pathLst>
                <a:path w="5026152" h="901573">
                  <a:moveTo>
                    <a:pt x="0" y="0"/>
                  </a:moveTo>
                  <a:lnTo>
                    <a:pt x="5026152" y="0"/>
                  </a:lnTo>
                  <a:lnTo>
                    <a:pt x="5026152" y="901573"/>
                  </a:lnTo>
                  <a:lnTo>
                    <a:pt x="0" y="901573"/>
                  </a:lnTo>
                  <a:close/>
                </a:path>
              </a:pathLst>
            </a:custGeom>
            <a:solidFill>
              <a:srgbClr val="1D345D"/>
            </a:solidFill>
            <a:ln w="10442" cap="sq">
              <a:solidFill>
                <a:srgbClr val="1D345D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652066"/>
            <a:ext cx="3771900" cy="2433610"/>
          </a:xfrm>
          <a:custGeom>
            <a:avLst/>
            <a:gdLst/>
            <a:ahLst/>
            <a:cxnLst/>
            <a:rect l="l" t="t" r="r" b="b"/>
            <a:pathLst>
              <a:path w="3747526" h="2394028">
                <a:moveTo>
                  <a:pt x="0" y="0"/>
                </a:moveTo>
                <a:lnTo>
                  <a:pt x="3747525" y="0"/>
                </a:lnTo>
                <a:lnTo>
                  <a:pt x="3747525" y="2394029"/>
                </a:lnTo>
                <a:lnTo>
                  <a:pt x="0" y="23940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6" t="-4511" r="-4446" b="-4511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7" name="TextBox 7"/>
          <p:cNvSpPr txBox="1"/>
          <p:nvPr/>
        </p:nvSpPr>
        <p:spPr>
          <a:xfrm>
            <a:off x="106947" y="50073"/>
            <a:ext cx="353902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5"/>
              </a:lnSpc>
            </a:pPr>
            <a:r>
              <a:rPr lang="en-US" sz="1096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IELTS Academic Test Preparation Program</a:t>
            </a:r>
          </a:p>
          <a:p>
            <a:pPr algn="ctr">
              <a:lnSpc>
                <a:spcPts val="1315"/>
              </a:lnSpc>
            </a:pPr>
            <a:r>
              <a:rPr lang="en-US" sz="1096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6287" y="4718050"/>
            <a:ext cx="1775031" cy="1456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83"/>
              </a:lnSpc>
            </a:pPr>
            <a:r>
              <a:rPr lang="en-US" sz="986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www.hmcconnections.com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5393" y="4581452"/>
            <a:ext cx="1405757" cy="97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9"/>
              </a:lnSpc>
            </a:pPr>
            <a:r>
              <a:rPr lang="en-US" sz="65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For more information contact us: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23193" y="4581452"/>
            <a:ext cx="1405757" cy="60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9"/>
              </a:lnSpc>
            </a:pPr>
            <a:r>
              <a:rPr lang="en-US" sz="65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acagas@hmcconnections.com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21413" y="4565650"/>
            <a:ext cx="564737" cy="60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9"/>
              </a:lnSpc>
            </a:pPr>
            <a:r>
              <a:rPr lang="en-US" sz="65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365 292 2541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574" y="4973765"/>
            <a:ext cx="1837477" cy="334261"/>
            <a:chOff x="0" y="0"/>
            <a:chExt cx="2449970" cy="44568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49957" cy="445643"/>
            </a:xfrm>
            <a:custGeom>
              <a:avLst/>
              <a:gdLst/>
              <a:ahLst/>
              <a:cxnLst/>
              <a:rect l="l" t="t" r="r" b="b"/>
              <a:pathLst>
                <a:path w="2449957" h="445643">
                  <a:moveTo>
                    <a:pt x="0" y="0"/>
                  </a:moveTo>
                  <a:lnTo>
                    <a:pt x="2449957" y="0"/>
                  </a:lnTo>
                  <a:lnTo>
                    <a:pt x="2449957" y="445643"/>
                  </a:lnTo>
                  <a:lnTo>
                    <a:pt x="0" y="445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79" b="-88"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064040" y="4870450"/>
            <a:ext cx="644157" cy="445760"/>
            <a:chOff x="0" y="0"/>
            <a:chExt cx="858876" cy="5943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58901" cy="594360"/>
            </a:xfrm>
            <a:custGeom>
              <a:avLst/>
              <a:gdLst/>
              <a:ahLst/>
              <a:cxnLst/>
              <a:rect l="l" t="t" r="r" b="b"/>
              <a:pathLst>
                <a:path w="858901" h="594360">
                  <a:moveTo>
                    <a:pt x="0" y="0"/>
                  </a:moveTo>
                  <a:lnTo>
                    <a:pt x="858901" y="0"/>
                  </a:lnTo>
                  <a:lnTo>
                    <a:pt x="858901" y="594360"/>
                  </a:lnTo>
                  <a:lnTo>
                    <a:pt x="0" y="59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19" r="2" b="-517"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4840" y="265722"/>
            <a:ext cx="3576323" cy="337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0"/>
              </a:lnSpc>
            </a:pPr>
            <a:r>
              <a:rPr lang="en-US" sz="767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Ready to achieve your study or career goals with IELTS Academic?</a:t>
            </a:r>
          </a:p>
          <a:p>
            <a:pPr algn="ctr">
              <a:lnSpc>
                <a:spcPts val="920"/>
              </a:lnSpc>
            </a:pPr>
            <a:endParaRPr lang="en-US" sz="767" b="1" dirty="0">
              <a:solidFill>
                <a:srgbClr val="FFFFF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ctr">
              <a:lnSpc>
                <a:spcPts val="920"/>
              </a:lnSpc>
            </a:pPr>
            <a:r>
              <a:rPr lang="en-US" sz="657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Eligible participants: PR Card Holders, Convention Refugees and Protected Persons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0222" y="3396558"/>
            <a:ext cx="1654588" cy="91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5"/>
              </a:lnSpc>
            </a:pPr>
            <a:endParaRPr dirty="0"/>
          </a:p>
          <a:p>
            <a:pPr marL="47127" lvl="1" indent="-23563" algn="l">
              <a:lnSpc>
                <a:spcPts val="855"/>
              </a:lnSpc>
              <a:buFont typeface="Arial"/>
              <a:buChar char="•"/>
            </a:pPr>
            <a:r>
              <a:rPr lang="en-US" sz="712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Master all 4 test components: Listening, Reading, Writing and Speaking</a:t>
            </a:r>
          </a:p>
          <a:p>
            <a:pPr marL="47127" lvl="1" indent="-23563" algn="l">
              <a:lnSpc>
                <a:spcPts val="855"/>
              </a:lnSpc>
            </a:pPr>
            <a:endParaRPr lang="en-US" sz="712" b="1" spc="-2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47127" lvl="1" indent="-23563" algn="l">
              <a:lnSpc>
                <a:spcPts val="855"/>
              </a:lnSpc>
              <a:buFont typeface="Arial"/>
              <a:buChar char="•"/>
            </a:pPr>
            <a:r>
              <a:rPr lang="en-US" sz="712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Build confidence with mock exams</a:t>
            </a:r>
          </a:p>
          <a:p>
            <a:pPr marL="47127" lvl="1" indent="-23563" algn="l">
              <a:lnSpc>
                <a:spcPts val="855"/>
              </a:lnSpc>
            </a:pPr>
            <a:endParaRPr lang="en-US" sz="712" b="1" spc="-2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47127" lvl="1" indent="-23563" algn="l">
              <a:lnSpc>
                <a:spcPts val="855"/>
              </a:lnSpc>
              <a:buFont typeface="Arial"/>
              <a:buChar char="•"/>
            </a:pPr>
            <a:r>
              <a:rPr lang="en-US" sz="712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Access learning resources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85950" y="4241495"/>
            <a:ext cx="1613640" cy="95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9"/>
              </a:lnSpc>
            </a:pPr>
            <a:r>
              <a:rPr lang="en-US" sz="657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Registration Link: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98714" y="3266835"/>
            <a:ext cx="1816036" cy="91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9"/>
              </a:lnSpc>
            </a:pPr>
            <a:r>
              <a:rPr lang="en-US" sz="657" b="1" spc="-2" dirty="0">
                <a:solidFill>
                  <a:srgbClr val="FF0000"/>
                </a:solidFill>
                <a:latin typeface="Raleway Bold"/>
                <a:ea typeface="Raleway Bold"/>
                <a:cs typeface="Raleway Bold"/>
                <a:sym typeface="Raleway Bold"/>
              </a:rPr>
              <a:t>Schedule</a:t>
            </a:r>
          </a:p>
          <a:p>
            <a:pPr algn="l">
              <a:lnSpc>
                <a:spcPts val="789"/>
              </a:lnSpc>
            </a:pPr>
            <a:r>
              <a:rPr lang="en-US" sz="657" b="1" spc="-2" dirty="0">
                <a:solidFill>
                  <a:srgbClr val="000909"/>
                </a:solidFill>
                <a:latin typeface="Raleway Bold"/>
                <a:ea typeface="Raleway Bold"/>
                <a:cs typeface="Raleway Bold"/>
                <a:sym typeface="Raleway Bold"/>
              </a:rPr>
              <a:t>Wednesdays, 7:00 – 8:00 pm</a:t>
            </a:r>
          </a:p>
          <a:p>
            <a:pPr algn="l">
              <a:lnSpc>
                <a:spcPts val="789"/>
              </a:lnSpc>
            </a:pPr>
            <a:r>
              <a:rPr lang="en-US" sz="657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July 15 – September 30, 2026</a:t>
            </a:r>
          </a:p>
          <a:p>
            <a:pPr algn="l">
              <a:lnSpc>
                <a:spcPts val="789"/>
              </a:lnSpc>
            </a:pPr>
            <a:endParaRPr lang="en-US" sz="657" b="1" spc="-2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789"/>
              </a:lnSpc>
            </a:pPr>
            <a:r>
              <a:rPr lang="en-US" sz="650" b="1" spc="-2" dirty="0">
                <a:solidFill>
                  <a:srgbClr val="FF0000"/>
                </a:solidFill>
                <a:latin typeface="Raleway Bold"/>
                <a:ea typeface="Raleway Bold"/>
                <a:cs typeface="Raleway Bold"/>
                <a:sym typeface="Raleway Bold"/>
              </a:rPr>
              <a:t>Requirements:</a:t>
            </a:r>
            <a:r>
              <a:rPr lang="en-US" sz="650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</a:p>
          <a:p>
            <a:pPr algn="l">
              <a:lnSpc>
                <a:spcPts val="789"/>
              </a:lnSpc>
            </a:pPr>
            <a:r>
              <a:rPr lang="en-US" sz="650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Minimum CLB 7</a:t>
            </a:r>
          </a:p>
          <a:p>
            <a:pPr algn="l">
              <a:lnSpc>
                <a:spcPts val="789"/>
              </a:lnSpc>
            </a:pPr>
            <a:r>
              <a:rPr lang="en-US" sz="650" b="1" spc="-2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12-week full attendance commitment</a:t>
            </a:r>
            <a:endParaRPr lang="en-US" sz="650" b="1" spc="-2" dirty="0">
              <a:solidFill>
                <a:srgbClr val="000000"/>
              </a:solidFill>
              <a:latin typeface="Raleway Bold"/>
              <a:ea typeface="Raleway Bold"/>
              <a:cs typeface="Raleway Bold"/>
            </a:endParaRPr>
          </a:p>
          <a:p>
            <a:pPr algn="l">
              <a:lnSpc>
                <a:spcPts val="789"/>
              </a:lnSpc>
            </a:pPr>
            <a:endParaRPr lang="en-US" sz="657" b="1" spc="-2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789"/>
              </a:lnSpc>
            </a:pPr>
            <a:r>
              <a:rPr lang="en-US" sz="657" b="1" spc="-2" dirty="0">
                <a:solidFill>
                  <a:srgbClr val="FF0000"/>
                </a:solidFill>
                <a:latin typeface="Raleway Bold"/>
                <a:ea typeface="Raleway Bold"/>
                <a:cs typeface="Raleway Bold"/>
                <a:sym typeface="Raleway Bold"/>
              </a:rPr>
              <a:t>Online Via Zoom</a:t>
            </a:r>
          </a:p>
        </p:txBody>
      </p:sp>
      <p:sp>
        <p:nvSpPr>
          <p:cNvPr id="20" name="Freeform 20"/>
          <p:cNvSpPr/>
          <p:nvPr/>
        </p:nvSpPr>
        <p:spPr>
          <a:xfrm>
            <a:off x="16574" y="3237462"/>
            <a:ext cx="1809921" cy="223228"/>
          </a:xfrm>
          <a:custGeom>
            <a:avLst/>
            <a:gdLst/>
            <a:ahLst/>
            <a:cxnLst/>
            <a:rect l="l" t="t" r="r" b="b"/>
            <a:pathLst>
              <a:path w="1809921" h="223228">
                <a:moveTo>
                  <a:pt x="0" y="0"/>
                </a:moveTo>
                <a:lnTo>
                  <a:pt x="1809921" y="0"/>
                </a:lnTo>
                <a:lnTo>
                  <a:pt x="1809921" y="223228"/>
                </a:lnTo>
                <a:lnTo>
                  <a:pt x="0" y="2232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21" name="TextBox 21"/>
          <p:cNvSpPr txBox="1"/>
          <p:nvPr/>
        </p:nvSpPr>
        <p:spPr>
          <a:xfrm>
            <a:off x="136455" y="3276476"/>
            <a:ext cx="1369485" cy="94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2"/>
              </a:lnSpc>
            </a:pPr>
            <a:r>
              <a:rPr lang="en-US" sz="877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Join us to: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885950" y="4337050"/>
            <a:ext cx="1649520" cy="91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3"/>
              </a:lnSpc>
            </a:pPr>
            <a:r>
              <a:rPr lang="en-CA" sz="660" b="0" i="0" u="sng" strike="noStrike" dirty="0">
                <a:effectLst/>
                <a:latin typeface="Raleway Bold" panose="020B060402020202020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 Connections</a:t>
            </a:r>
            <a:endParaRPr lang="en-US" sz="660" b="1" u="sng" dirty="0">
              <a:latin typeface="Raleway Bold" panose="020B0604020202020204" charset="0"/>
              <a:ea typeface="Raleway Bold"/>
              <a:cs typeface="Raleway Bold"/>
              <a:sym typeface="Raleway Bold"/>
              <a:hlinkClick r:id="rId8" tooltip="https://hmcconnections.com/hmc-event/canadian-citizenship-test-preparation/2026-06-08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576CC3A-B929-7D41-4841-3E63574EBA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57902" y="4042787"/>
            <a:ext cx="504448" cy="4466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111</Words>
  <Application>Microsoft Office PowerPoint</Application>
  <PresentationFormat>Custom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Raleway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IELTS Academic Summer 2026.pptx</dc:title>
  <cp:lastModifiedBy>Aivel Cagas</cp:lastModifiedBy>
  <cp:revision>4</cp:revision>
  <dcterms:created xsi:type="dcterms:W3CDTF">2006-08-16T00:00:00Z</dcterms:created>
  <dcterms:modified xsi:type="dcterms:W3CDTF">2026-06-09T14:59:23Z</dcterms:modified>
  <dc:identifier>DAHLc_YTcJQ</dc:identifier>
</cp:coreProperties>
</file>