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7" r:id="rId5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C8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89435" autoAdjust="0"/>
  </p:normalViewPr>
  <p:slideViewPr>
    <p:cSldViewPr snapToGrid="0">
      <p:cViewPr varScale="1">
        <p:scale>
          <a:sx n="109" d="100"/>
          <a:sy n="109" d="100"/>
        </p:scale>
        <p:origin x="708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41C8F-4839-46AC-96AF-AF451E236D73}" type="datetimeFigureOut">
              <a:rPr lang="en-CA" smtClean="0"/>
              <a:t>2026-04-21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62E16-870C-4C8E-B7B8-AE0F3F4F346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4742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u="sng" dirty="0"/>
              <a:t>PLEASE READ</a:t>
            </a:r>
            <a:endParaRPr lang="en-US" dirty="0"/>
          </a:p>
          <a:p>
            <a:endParaRPr lang="en-US" dirty="0"/>
          </a:p>
          <a:p>
            <a:r>
              <a:rPr lang="en-US" b="1" u="sng" dirty="0"/>
              <a:t>PLEASE DOWNLOAD THE FILE, THEN EDIT!</a:t>
            </a:r>
            <a:endParaRPr lang="en-US" dirty="0"/>
          </a:p>
          <a:p>
            <a:endParaRPr lang="en-US" dirty="0"/>
          </a:p>
          <a:p>
            <a:r>
              <a:rPr lang="en-US" dirty="0"/>
              <a:t>Free HD Picture resources:</a:t>
            </a:r>
          </a:p>
          <a:p>
            <a:pPr marL="228600" indent="-228600">
              <a:buAutoNum type="arabicPeriod"/>
            </a:pPr>
            <a:r>
              <a:rPr lang="en-US" dirty="0"/>
              <a:t>HMC Intranet</a:t>
            </a:r>
          </a:p>
          <a:p>
            <a:pPr marL="228600" indent="-228600">
              <a:buAutoNum type="arabicPeriod"/>
            </a:pPr>
            <a:r>
              <a:rPr lang="en-US" dirty="0"/>
              <a:t>Unsplash.com</a:t>
            </a:r>
          </a:p>
          <a:p>
            <a:pPr marL="228600" indent="-228600">
              <a:buAutoNum type="arabicPeriod"/>
            </a:pPr>
            <a:r>
              <a:rPr lang="en-US" dirty="0"/>
              <a:t>Pexels.com</a:t>
            </a:r>
          </a:p>
          <a:p>
            <a:endParaRPr lang="en-US" dirty="0"/>
          </a:p>
          <a:p>
            <a:r>
              <a:rPr lang="en-US" dirty="0"/>
              <a:t>Adding Background Image Instructions:</a:t>
            </a:r>
          </a:p>
          <a:p>
            <a:endParaRPr lang="en-US" dirty="0"/>
          </a:p>
          <a:p>
            <a:pPr marL="228600" indent="-228600">
              <a:buAutoNum type="arabicPeriod"/>
            </a:pPr>
            <a:r>
              <a:rPr lang="en-US" dirty="0"/>
              <a:t>Click on the placeholder to add an image</a:t>
            </a:r>
          </a:p>
          <a:p>
            <a:pPr marL="228600" indent="-228600">
              <a:buAutoNum type="arabicPeriod"/>
            </a:pPr>
            <a:r>
              <a:rPr lang="en-US" dirty="0"/>
              <a:t>Go to</a:t>
            </a:r>
            <a:r>
              <a:rPr lang="en-US" baseline="0" dirty="0"/>
              <a:t> the specific folder to choose the image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P.S. RGB stand for Red Green Blue</a:t>
            </a:r>
          </a:p>
          <a:p>
            <a:pPr marL="228600" indent="-228600"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Program Hex and RGB code guide: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48C3F0"/>
                </a:solidFill>
                <a:latin typeface="Avenir-Heavy"/>
              </a:rPr>
              <a:t>SETTLEMENT &amp; COUNSELLING: #</a:t>
            </a: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57C8E7 -- </a:t>
            </a:r>
            <a:r>
              <a:rPr lang="pt-BR" sz="1800" b="0" i="0" u="none" strike="noStrike" baseline="0" dirty="0">
                <a:solidFill>
                  <a:srgbClr val="FFFFFF"/>
                </a:solidFill>
                <a:latin typeface="Avenir-Roman"/>
              </a:rPr>
              <a:t>R: 87 G: 200 B: 231</a:t>
            </a:r>
            <a:endParaRPr lang="en-US" sz="1800" b="0" i="0" u="none" strike="noStrike" baseline="0" dirty="0">
              <a:solidFill>
                <a:srgbClr val="FFFFFF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COMMUNITY CONNECTIONS: #</a:t>
            </a: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F294CD -- </a:t>
            </a:r>
            <a:r>
              <a:rPr lang="pt-BR" sz="1800" b="0" i="0" u="none" strike="noStrike" baseline="0" dirty="0">
                <a:solidFill>
                  <a:srgbClr val="FFFFFF"/>
                </a:solidFill>
                <a:latin typeface="Avenir-Roman"/>
              </a:rPr>
              <a:t>R: 242 G: 148 B: 205</a:t>
            </a:r>
            <a:endParaRPr lang="en-US" sz="1800" b="0" i="0" u="none" strike="noStrike" baseline="0" dirty="0">
              <a:solidFill>
                <a:srgbClr val="FFFFFF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MENTORSHIP PROGRAM: #</a:t>
            </a: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F19F53 -- </a:t>
            </a:r>
            <a:r>
              <a:rPr lang="pt-BR" sz="1800" b="0" i="0" u="none" strike="noStrike" baseline="0" dirty="0">
                <a:solidFill>
                  <a:srgbClr val="FFFFFF"/>
                </a:solidFill>
                <a:latin typeface="Avenir-Roman"/>
              </a:rPr>
              <a:t>R: 241 G: 159 B: 83</a:t>
            </a:r>
            <a:endParaRPr lang="en-US" sz="1800" b="0" i="0" u="none" strike="noStrike" baseline="0" dirty="0">
              <a:solidFill>
                <a:srgbClr val="FFFFFF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EMPLOYMENT SUPPORT: #</a:t>
            </a: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8C85C9 -- </a:t>
            </a:r>
            <a:r>
              <a:rPr lang="pt-BR" sz="1800" b="0" i="0" u="none" strike="noStrike" baseline="0" dirty="0">
                <a:solidFill>
                  <a:srgbClr val="FFFFFF"/>
                </a:solidFill>
                <a:latin typeface="Avenir-Roman"/>
              </a:rPr>
              <a:t>R: 140 G: 133 B: 201</a:t>
            </a:r>
            <a:endParaRPr lang="en-US" sz="1800" b="0" i="0" u="none" strike="noStrike" baseline="0" dirty="0">
              <a:solidFill>
                <a:srgbClr val="FFFFFF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HOUSING: #DE8797 -- </a:t>
            </a:r>
            <a:r>
              <a:rPr lang="pt-BR" sz="1800" b="0" i="0" u="none" strike="noStrike" baseline="0" dirty="0">
                <a:solidFill>
                  <a:srgbClr val="FFFFFF"/>
                </a:solidFill>
                <a:latin typeface="Avenir-Roman"/>
              </a:rPr>
              <a:t>R: 222 G: 135 B: 151</a:t>
            </a:r>
            <a:endParaRPr lang="en-US" sz="1800" b="0" i="0" u="none" strike="noStrike" baseline="0" dirty="0">
              <a:solidFill>
                <a:srgbClr val="FFFFFF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CAREER ACCELERATOR PROGRAM: #7ADED4 -- </a:t>
            </a:r>
            <a:r>
              <a:rPr lang="pt-BR" sz="1800" b="0" i="0" u="none" strike="noStrike" baseline="0" dirty="0">
                <a:solidFill>
                  <a:srgbClr val="FFFFFF"/>
                </a:solidFill>
                <a:latin typeface="Avenir-Roman"/>
              </a:rPr>
              <a:t>R: 122 G: 222 B: 212</a:t>
            </a:r>
            <a:endParaRPr lang="en-US" sz="1800" b="0" i="0" u="none" strike="noStrike" baseline="0" dirty="0">
              <a:solidFill>
                <a:srgbClr val="FFFFFF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ENGLISH TRAINING: #</a:t>
            </a:r>
            <a:r>
              <a:rPr lang="en-US" sz="1800" b="0" i="0" u="none" strike="noStrike" baseline="0" dirty="0">
                <a:solidFill>
                  <a:srgbClr val="231F20"/>
                </a:solidFill>
                <a:latin typeface="Avenir-Roman"/>
              </a:rPr>
              <a:t>FED671 -- </a:t>
            </a:r>
            <a:r>
              <a:rPr lang="pt-BR" sz="1800" b="0" i="0" u="none" strike="noStrike" baseline="0" dirty="0">
                <a:solidFill>
                  <a:srgbClr val="231F20"/>
                </a:solidFill>
                <a:latin typeface="Avenir-Roman"/>
              </a:rPr>
              <a:t>R: 254 G: 214 B: 113</a:t>
            </a:r>
            <a:endParaRPr lang="en-US" sz="1800" b="0" i="0" u="none" strike="noStrike" baseline="0" dirty="0">
              <a:solidFill>
                <a:srgbClr val="231F20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231F20"/>
                </a:solidFill>
                <a:latin typeface="Avenir-Roman"/>
              </a:rPr>
              <a:t>REFUGEES SUPPORT: #B7DC78 -- </a:t>
            </a:r>
            <a:r>
              <a:rPr lang="pt-BR" sz="1800" b="0" i="0" u="none" strike="noStrike" baseline="0" dirty="0">
                <a:solidFill>
                  <a:srgbClr val="231F20"/>
                </a:solidFill>
                <a:latin typeface="Avenir-Roman"/>
              </a:rPr>
              <a:t>R: 183 G: 220 B: 120</a:t>
            </a:r>
            <a:endParaRPr lang="en-US" sz="1800" b="0" i="0" u="none" strike="noStrike" baseline="0" dirty="0">
              <a:solidFill>
                <a:srgbClr val="231F20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231F20"/>
                </a:solidFill>
                <a:latin typeface="Avenir-Roman"/>
              </a:rPr>
              <a:t>INTERPRETATION &amp; TRANSLATION: #E04942 -- </a:t>
            </a:r>
            <a:r>
              <a:rPr lang="pt-BR" sz="1800" b="0" i="0" u="none" strike="noStrike" baseline="0" dirty="0">
                <a:solidFill>
                  <a:srgbClr val="231F20"/>
                </a:solidFill>
                <a:latin typeface="Avenir-Roman"/>
              </a:rPr>
              <a:t>R: 224 G: 73 B: 66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Other pointers: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Please try to avoid using too much text, keep it simple and concise.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You are welcome to change the formatting of the text inside the vertical rectangle but keep in mind to keep it organized and consistent.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If your program color clashes with white text, please keep it all in black for good contrast and readability.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white rectangle at the bottom is for the HMC Logo as well as any others you wish to add.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Once you are finished and happy with the design, export it to PDF format.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62E16-870C-4C8E-B7B8-AE0F3F4F3461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2926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865438" y="1431924"/>
            <a:ext cx="7192962" cy="517207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2561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20E52-782D-4154-9187-35494F9DC06E}" type="datetimeFigureOut">
              <a:rPr lang="en-CA" smtClean="0"/>
              <a:t>2026-04-21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B7C0B-097B-4ECF-8755-1E83065F23E2}" type="slidenum">
              <a:rPr lang="en-CA" smtClean="0"/>
              <a:t>‹#›</a:t>
            </a:fld>
            <a:endParaRPr lang="en-CA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65438" y="1431924"/>
            <a:ext cx="7192962" cy="517207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40511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20E52-782D-4154-9187-35494F9DC06E}" type="datetimeFigureOut">
              <a:rPr lang="en-CA" smtClean="0"/>
              <a:t>2026-04-21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B7C0B-097B-4ECF-8755-1E83065F23E2}" type="slidenum">
              <a:rPr lang="en-CA" smtClean="0"/>
              <a:t>‹#›</a:t>
            </a:fld>
            <a:endParaRPr lang="en-CA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65438" y="1431924"/>
            <a:ext cx="7192962" cy="517207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5929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20E52-782D-4154-9187-35494F9DC06E}" type="datetimeFigureOut">
              <a:rPr lang="en-CA" smtClean="0"/>
              <a:t>2026-04-21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B7C0B-097B-4ECF-8755-1E83065F23E2}" type="slidenum">
              <a:rPr lang="en-CA" smtClean="0"/>
              <a:t>‹#›</a:t>
            </a:fld>
            <a:endParaRPr lang="en-CA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65438" y="1431924"/>
            <a:ext cx="7192962" cy="517207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3617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 txBox="1">
            <a:spLocks/>
          </p:cNvSpPr>
          <p:nvPr userDrawn="1"/>
        </p:nvSpPr>
        <p:spPr>
          <a:xfrm>
            <a:off x="-29531" y="-40640"/>
            <a:ext cx="2904809" cy="6624637"/>
          </a:xfrm>
          <a:prstGeom prst="rect">
            <a:avLst/>
          </a:prstGeom>
          <a:solidFill>
            <a:srgbClr val="57C8E7"/>
          </a:solidFill>
        </p:spPr>
        <p:txBody>
          <a:bodyPr/>
          <a:lstStyle>
            <a:lvl1pPr marL="188595" indent="-188595" algn="l" defTabSz="754380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310" kern="1200">
                <a:solidFill>
                  <a:schemeClr val="bg1"/>
                </a:solidFill>
                <a:latin typeface="Raleway" panose="020B0003030101060003" pitchFamily="34" charset="0"/>
                <a:ea typeface="+mn-ea"/>
                <a:cs typeface="+mn-cs"/>
              </a:defRPr>
            </a:lvl1pPr>
            <a:lvl2pPr marL="56578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297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016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9735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2875280" y="0"/>
            <a:ext cx="7183119" cy="1463040"/>
          </a:xfrm>
          <a:prstGeom prst="rect">
            <a:avLst/>
          </a:prstGeom>
          <a:solidFill>
            <a:srgbClr val="1D2D47"/>
          </a:solidFill>
        </p:spPr>
        <p:txBody>
          <a:bodyPr/>
          <a:lstStyle>
            <a:lvl1pPr algn="ctr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0" b="1" kern="120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54959" y="0"/>
            <a:ext cx="718312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20E52-782D-4154-9187-35494F9DC06E}" type="datetimeFigureOut">
              <a:rPr lang="en-CA" smtClean="0"/>
              <a:t>2026-04-21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B7C0B-097B-4ECF-8755-1E83065F23E2}" type="slidenum">
              <a:rPr lang="en-CA" smtClean="0"/>
              <a:t>‹#›</a:t>
            </a:fld>
            <a:endParaRPr lang="en-CA"/>
          </a:p>
        </p:txBody>
      </p:sp>
      <p:sp>
        <p:nvSpPr>
          <p:cNvPr id="9" name="Rectangle 8"/>
          <p:cNvSpPr/>
          <p:nvPr userDrawn="1"/>
        </p:nvSpPr>
        <p:spPr>
          <a:xfrm>
            <a:off x="-1" y="6624636"/>
            <a:ext cx="10040112" cy="11477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719" y="6707172"/>
            <a:ext cx="1289924" cy="892628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-17114" y="6206684"/>
            <a:ext cx="2852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5080">
              <a:spcBef>
                <a:spcPts val="405"/>
              </a:spcBef>
            </a:pPr>
            <a:r>
              <a:rPr lang="en-CA" sz="1600" b="1" spc="-5" dirty="0">
                <a:solidFill>
                  <a:schemeClr val="tx1"/>
                </a:solidFill>
                <a:latin typeface="Raleway"/>
                <a:cs typeface="Raleway"/>
              </a:rPr>
              <a:t>www.hmcconnections.com</a:t>
            </a:r>
            <a:endParaRPr lang="en-CA" sz="1400" b="1" spc="-5" dirty="0">
              <a:solidFill>
                <a:schemeClr val="tx1"/>
              </a:solidFill>
              <a:latin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212069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Raleway" panose="020B0003030101060003" pitchFamily="34" charset="0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5280" y="-12762"/>
            <a:ext cx="7183120" cy="1502305"/>
          </a:xfrm>
        </p:spPr>
        <p:txBody>
          <a:bodyPr>
            <a:normAutofit/>
          </a:bodyPr>
          <a:lstStyle/>
          <a:p>
            <a:pPr algn="ctr"/>
            <a:r>
              <a:rPr lang="en-CA" sz="2400" dirty="0"/>
              <a:t>Did you know HMC can help you connect with </a:t>
            </a:r>
            <a:br>
              <a:rPr lang="en-CA" sz="2400" dirty="0"/>
            </a:br>
            <a:r>
              <a:rPr lang="en-CA" sz="2400" dirty="0"/>
              <a:t>Service Canada in our Own Offices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833" y="103373"/>
            <a:ext cx="29006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Raleway" pitchFamily="2" charset="0"/>
              </a:rPr>
              <a:t>Connect with us now if you need help with…</a:t>
            </a:r>
            <a:endParaRPr lang="en-CA" sz="2200" b="1" dirty="0">
              <a:latin typeface="Raleway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47439" y="1051408"/>
            <a:ext cx="291903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pPr marL="285750" indent="-193675">
              <a:buFont typeface="Wingdings" panose="05000000000000000000" pitchFamily="2" charset="2"/>
              <a:buChar char="§"/>
            </a:pPr>
            <a:r>
              <a:rPr lang="en-CA" sz="1400" dirty="0">
                <a:solidFill>
                  <a:schemeClr val="bg1"/>
                </a:solidFill>
                <a:latin typeface="Raleway" panose="020B0003030101060003" pitchFamily="34" charset="0"/>
              </a:rPr>
              <a:t>CPP (Canada Pension Plan)</a:t>
            </a:r>
          </a:p>
          <a:p>
            <a:pPr marL="285750" indent="-193675">
              <a:buFont typeface="Wingdings" panose="05000000000000000000" pitchFamily="2" charset="2"/>
              <a:buChar char="§"/>
            </a:pPr>
            <a:r>
              <a:rPr lang="en-CA" sz="1400" dirty="0">
                <a:solidFill>
                  <a:schemeClr val="bg1"/>
                </a:solidFill>
                <a:latin typeface="Raleway" panose="020B0003030101060003" pitchFamily="34" charset="0"/>
              </a:rPr>
              <a:t>OAS (Old Age Security)</a:t>
            </a:r>
          </a:p>
          <a:p>
            <a:pPr marL="285750" indent="-193675">
              <a:buFont typeface="Wingdings" panose="05000000000000000000" pitchFamily="2" charset="2"/>
              <a:buChar char="§"/>
            </a:pPr>
            <a:r>
              <a:rPr lang="en-CA" sz="1400" dirty="0">
                <a:solidFill>
                  <a:schemeClr val="bg1"/>
                </a:solidFill>
                <a:latin typeface="Raleway" panose="020B0003030101060003" pitchFamily="34" charset="0"/>
              </a:rPr>
              <a:t>GIS (Guaranteed Income Supplement)</a:t>
            </a:r>
          </a:p>
          <a:p>
            <a:pPr marL="285750" indent="-193675">
              <a:buFont typeface="Wingdings" panose="05000000000000000000" pitchFamily="2" charset="2"/>
              <a:buChar char="§"/>
            </a:pPr>
            <a:r>
              <a:rPr lang="en-CA" sz="1400" dirty="0">
                <a:solidFill>
                  <a:schemeClr val="bg1"/>
                </a:solidFill>
                <a:latin typeface="Raleway" panose="020B0003030101060003" pitchFamily="34" charset="0"/>
              </a:rPr>
              <a:t>Death Benefit</a:t>
            </a:r>
          </a:p>
          <a:p>
            <a:pPr marL="285750" indent="-193675">
              <a:buFont typeface="Wingdings" panose="05000000000000000000" pitchFamily="2" charset="2"/>
              <a:buChar char="§"/>
            </a:pPr>
            <a:r>
              <a:rPr lang="en-CA" sz="1400" dirty="0">
                <a:solidFill>
                  <a:schemeClr val="bg1"/>
                </a:solidFill>
                <a:latin typeface="Raleway" panose="020B0003030101060003" pitchFamily="34" charset="0"/>
              </a:rPr>
              <a:t>Disability Benefit</a:t>
            </a:r>
          </a:p>
          <a:p>
            <a:pPr marL="285750" indent="-193675">
              <a:buFont typeface="Wingdings" panose="05000000000000000000" pitchFamily="2" charset="2"/>
              <a:buChar char="§"/>
            </a:pPr>
            <a:r>
              <a:rPr lang="en-CA" sz="1400" dirty="0">
                <a:solidFill>
                  <a:schemeClr val="bg1"/>
                </a:solidFill>
                <a:latin typeface="Raleway" panose="020B0003030101060003" pitchFamily="34" charset="0"/>
              </a:rPr>
              <a:t>Other Federal Benefits for Seniors</a:t>
            </a:r>
          </a:p>
          <a:p>
            <a:pPr marL="92075"/>
            <a:endParaRPr lang="en-CA" sz="1600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pPr marL="285750" indent="-193675">
              <a:buFont typeface="Wingdings" panose="05000000000000000000" pitchFamily="2" charset="2"/>
              <a:buChar char="§"/>
            </a:pPr>
            <a:endParaRPr lang="en-CA" sz="1600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pPr marL="285750" indent="-193675">
              <a:buFont typeface="Wingdings" panose="05000000000000000000" pitchFamily="2" charset="2"/>
              <a:buChar char="§"/>
            </a:pPr>
            <a:endParaRPr lang="en-CA" sz="1600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833" y="3276052"/>
            <a:ext cx="272210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b="1" dirty="0">
                <a:latin typeface="Raleway" pitchFamily="2" charset="0"/>
              </a:rPr>
              <a:t>HMC Milton Office </a:t>
            </a:r>
          </a:p>
          <a:p>
            <a:r>
              <a:rPr lang="en-CA" sz="1200" dirty="0">
                <a:latin typeface="Raleway" pitchFamily="2" charset="0"/>
              </a:rPr>
              <a:t>55 Ontario St. S. Unit C11</a:t>
            </a:r>
            <a:br>
              <a:rPr lang="en-CA" sz="1200" dirty="0">
                <a:latin typeface="Raleway" pitchFamily="2" charset="0"/>
              </a:rPr>
            </a:br>
            <a:r>
              <a:rPr lang="en-CA" sz="1200" dirty="0">
                <a:latin typeface="Raleway" pitchFamily="2" charset="0"/>
              </a:rPr>
              <a:t>Milton, ON L9T 2M3</a:t>
            </a:r>
          </a:p>
          <a:p>
            <a:endParaRPr lang="en-CA" sz="1600" b="1" dirty="0">
              <a:latin typeface="Raleway" pitchFamily="2" charset="0"/>
            </a:endParaRPr>
          </a:p>
          <a:p>
            <a:r>
              <a:rPr lang="en-CA" sz="1400" b="1" dirty="0">
                <a:latin typeface="Raleway" pitchFamily="2" charset="0"/>
              </a:rPr>
              <a:t>When: </a:t>
            </a:r>
            <a:r>
              <a:rPr lang="en-US" sz="1400" b="1" dirty="0"/>
              <a:t>every last</a:t>
            </a:r>
            <a:r>
              <a:rPr lang="en-US" sz="1400" dirty="0"/>
              <a:t> </a:t>
            </a:r>
            <a:r>
              <a:rPr lang="en-US" sz="1400" b="1" dirty="0"/>
              <a:t>Wednesday of the month, by appointment only</a:t>
            </a:r>
            <a:endParaRPr lang="en-CA" sz="1400" dirty="0">
              <a:latin typeface="Raleway" pitchFamily="2" charset="0"/>
            </a:endParaRPr>
          </a:p>
          <a:p>
            <a:endParaRPr lang="en-CA" sz="1400" dirty="0">
              <a:latin typeface="Raleway" pitchFamily="2" charset="0"/>
            </a:endParaRPr>
          </a:p>
          <a:p>
            <a:r>
              <a:rPr lang="en-CA" sz="1200" b="1" dirty="0">
                <a:latin typeface="Raleway" pitchFamily="2" charset="0"/>
              </a:rPr>
              <a:t>**Strictly by appointment only**</a:t>
            </a:r>
            <a:endParaRPr lang="en-CA" sz="1200" dirty="0">
              <a:latin typeface="Raleway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" y="5129404"/>
            <a:ext cx="30063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For booking an appointment, please contact Bushra Faisal</a:t>
            </a:r>
          </a:p>
          <a:p>
            <a:endParaRPr lang="en-CA" sz="1100" b="1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b="1" spc="-5" dirty="0">
                <a:solidFill>
                  <a:schemeClr val="bg1"/>
                </a:solidFill>
                <a:latin typeface="Raleway"/>
                <a:cs typeface="Raleway"/>
              </a:rPr>
              <a:t>905-464-5778</a:t>
            </a:r>
          </a:p>
          <a:p>
            <a:endParaRPr lang="en-CA" sz="1100" b="1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bfaisal@hmcconnections.com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44FFE9-FB5A-1B8B-AD3A-50E44ACDA8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916949" y="6722886"/>
            <a:ext cx="950837" cy="9582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D6BFD46-E5A6-B5BE-F402-FD58BE6A30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62" y="6827153"/>
            <a:ext cx="2313577" cy="6956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5000601-FDF9-2362-2599-766BADC63B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24" y="6827153"/>
            <a:ext cx="1593876" cy="81880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029C303-8AC4-9FF9-F336-6BEBB64A50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593" y="1489543"/>
            <a:ext cx="7183120" cy="509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813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A7F0CF765D40438884B236AE56496B" ma:contentTypeVersion="18" ma:contentTypeDescription="Create a new document." ma:contentTypeScope="" ma:versionID="bc0d2cfbe7409ebdb745c918fd3e5ba7">
  <xsd:schema xmlns:xsd="http://www.w3.org/2001/XMLSchema" xmlns:xs="http://www.w3.org/2001/XMLSchema" xmlns:p="http://schemas.microsoft.com/office/2006/metadata/properties" xmlns:ns3="48a28f63-2952-45d3-908c-99e4054daec5" xmlns:ns4="56cfe9c7-d1a5-4e13-bf9b-c9f9c1093153" targetNamespace="http://schemas.microsoft.com/office/2006/metadata/properties" ma:root="true" ma:fieldsID="73b217555ddca9ed87ccf508544642b8" ns3:_="" ns4:_="">
    <xsd:import namespace="48a28f63-2952-45d3-908c-99e4054daec5"/>
    <xsd:import namespace="56cfe9c7-d1a5-4e13-bf9b-c9f9c109315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a28f63-2952-45d3-908c-99e4054dae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fe9c7-d1a5-4e13-bf9b-c9f9c109315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8a28f63-2952-45d3-908c-99e4054daec5" xsi:nil="true"/>
  </documentManagement>
</p:properties>
</file>

<file path=customXml/itemProps1.xml><?xml version="1.0" encoding="utf-8"?>
<ds:datastoreItem xmlns:ds="http://schemas.openxmlformats.org/officeDocument/2006/customXml" ds:itemID="{902455D6-1E02-4087-BC81-D4012CF3A5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a28f63-2952-45d3-908c-99e4054daec5"/>
    <ds:schemaRef ds:uri="56cfe9c7-d1a5-4e13-bf9b-c9f9c10931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A948086-B2DD-4735-92D3-FCB627C430A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1C1254-B60B-47D6-B0CE-F5968F6359C1}">
  <ds:schemaRefs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56cfe9c7-d1a5-4e13-bf9b-c9f9c1093153"/>
    <ds:schemaRef ds:uri="http://purl.org/dc/elements/1.1/"/>
    <ds:schemaRef ds:uri="http://schemas.microsoft.com/office/2006/documentManagement/types"/>
    <ds:schemaRef ds:uri="48a28f63-2952-45d3-908c-99e4054daec5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21755</TotalTime>
  <Words>404</Words>
  <Application>Microsoft Office PowerPoint</Application>
  <PresentationFormat>Custom</PresentationFormat>
  <Paragraphs>56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Avenir-Heavy</vt:lpstr>
      <vt:lpstr>Avenir-Roman</vt:lpstr>
      <vt:lpstr>Calibri</vt:lpstr>
      <vt:lpstr>Raleway</vt:lpstr>
      <vt:lpstr>Wingdings</vt:lpstr>
      <vt:lpstr>Office Theme</vt:lpstr>
      <vt:lpstr>Did you know HMC can help you connect with  Service Canada in our Own Offices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Babur Mobarak</dc:creator>
  <cp:lastModifiedBy>Yehlen Invencion</cp:lastModifiedBy>
  <cp:revision>43</cp:revision>
  <dcterms:created xsi:type="dcterms:W3CDTF">2022-06-08T22:25:27Z</dcterms:created>
  <dcterms:modified xsi:type="dcterms:W3CDTF">2026-04-22T18:35:32Z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0x0101003FA7F0CF765D40438884B236AE56496B</vt:lpwstr>
  </property>
</Properties>
</file>