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C8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435" autoAdjust="0"/>
  </p:normalViewPr>
  <p:slideViewPr>
    <p:cSldViewPr snapToGrid="0">
      <p:cViewPr varScale="1">
        <p:scale>
          <a:sx n="98" d="100"/>
          <a:sy n="98" d="100"/>
        </p:scale>
        <p:origin x="11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41C8F-4839-46AC-96AF-AF451E236D73}" type="datetimeFigureOut">
              <a:rPr lang="en-CA" smtClean="0"/>
              <a:t>2026-08-10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762E16-870C-4C8E-B7B8-AE0F3F4F346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474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62E16-870C-4C8E-B7B8-AE0F3F4F346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2926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2865438" y="1431924"/>
            <a:ext cx="7192962" cy="517207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56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0E52-782D-4154-9187-35494F9DC06E}" type="datetimeFigureOut">
              <a:rPr lang="en-CA" smtClean="0"/>
              <a:t>2026-08-10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B7C0B-097B-4ECF-8755-1E83065F23E2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65438" y="1431924"/>
            <a:ext cx="7192962" cy="517207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051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0E52-782D-4154-9187-35494F9DC06E}" type="datetimeFigureOut">
              <a:rPr lang="en-CA" smtClean="0"/>
              <a:t>2026-08-10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B7C0B-097B-4ECF-8755-1E83065F23E2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65438" y="1431924"/>
            <a:ext cx="7192962" cy="517207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5929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20E52-782D-4154-9187-35494F9DC06E}" type="datetimeFigureOut">
              <a:rPr lang="en-CA" smtClean="0"/>
              <a:t>2026-08-10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B7C0B-097B-4ECF-8755-1E83065F23E2}" type="slidenum">
              <a:rPr lang="en-CA" smtClean="0"/>
              <a:t>‹#›</a:t>
            </a:fld>
            <a:endParaRPr lang="en-CA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65438" y="1431924"/>
            <a:ext cx="7192962" cy="517207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617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-29531" y="-40640"/>
            <a:ext cx="2904809" cy="6624637"/>
          </a:xfrm>
          <a:prstGeom prst="rect">
            <a:avLst/>
          </a:prstGeom>
          <a:solidFill>
            <a:srgbClr val="57C8E7"/>
          </a:solidFill>
        </p:spPr>
        <p:txBody>
          <a:bodyPr/>
          <a:lstStyle>
            <a:lvl1pPr marL="188595" indent="-188595" algn="l" defTabSz="754380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310" kern="1200">
                <a:solidFill>
                  <a:schemeClr val="bg1"/>
                </a:solidFill>
                <a:latin typeface="Raleway" panose="020B0003030101060003" pitchFamily="34" charset="0"/>
                <a:ea typeface="+mn-ea"/>
                <a:cs typeface="+mn-cs"/>
              </a:defRPr>
            </a:lvl1pPr>
            <a:lvl2pPr marL="56578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297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016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735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2875280" y="0"/>
            <a:ext cx="7183119" cy="1463040"/>
          </a:xfrm>
          <a:prstGeom prst="rect">
            <a:avLst/>
          </a:prstGeom>
          <a:solidFill>
            <a:srgbClr val="1D2D47"/>
          </a:solidFill>
        </p:spPr>
        <p:txBody>
          <a:bodyPr/>
          <a:lstStyle>
            <a:lvl1pPr algn="ctr" defTabSz="7543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30" b="1" kern="1200">
                <a:solidFill>
                  <a:schemeClr val="bg1"/>
                </a:solidFill>
                <a:latin typeface="Raleway" panose="020B0003030101060003" pitchFamily="34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4959" y="0"/>
            <a:ext cx="718312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20E52-782D-4154-9187-35494F9DC06E}" type="datetimeFigureOut">
              <a:rPr lang="en-CA" smtClean="0"/>
              <a:t>2026-08-10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B7C0B-097B-4ECF-8755-1E83065F23E2}" type="slidenum">
              <a:rPr lang="en-CA" smtClean="0"/>
              <a:t>‹#›</a:t>
            </a:fld>
            <a:endParaRPr lang="en-CA"/>
          </a:p>
        </p:txBody>
      </p:sp>
      <p:sp>
        <p:nvSpPr>
          <p:cNvPr id="9" name="Rectangle 8"/>
          <p:cNvSpPr/>
          <p:nvPr userDrawn="1"/>
        </p:nvSpPr>
        <p:spPr>
          <a:xfrm>
            <a:off x="-1" y="6624636"/>
            <a:ext cx="10040112" cy="11477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719" y="6707172"/>
            <a:ext cx="1289924" cy="892628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-17114" y="6206684"/>
            <a:ext cx="2852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5080">
              <a:spcBef>
                <a:spcPts val="405"/>
              </a:spcBef>
            </a:pPr>
            <a:r>
              <a:rPr lang="en-CA" sz="1600" b="1" spc="-5" dirty="0">
                <a:solidFill>
                  <a:schemeClr val="tx1"/>
                </a:solidFill>
                <a:latin typeface="Raleway"/>
                <a:cs typeface="Raleway"/>
              </a:rPr>
              <a:t>www.hmcconnections.com</a:t>
            </a:r>
            <a:endParaRPr lang="en-CA" sz="1400" b="1" spc="-5" dirty="0">
              <a:solidFill>
                <a:schemeClr val="tx1"/>
              </a:solidFill>
              <a:latin typeface="Raleway"/>
              <a:cs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12069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Raleway" panose="020B0003030101060003" pitchFamily="34" charset="0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faisal@hmcconnections.com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g"/><Relationship Id="rId4" Type="http://schemas.openxmlformats.org/officeDocument/2006/relationships/hyperlink" Target="https://hmcconnections.com/hmc-event/protect-your-family-plan-your-futur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Protect Your Family- Plan Your Future</a:t>
            </a:r>
            <a:br>
              <a:rPr lang="en-US" dirty="0"/>
            </a:br>
            <a:r>
              <a:rPr lang="en-US" sz="2700" dirty="0"/>
              <a:t>Wills &amp; Power of Attorney</a:t>
            </a:r>
            <a:br>
              <a:rPr lang="en-US" dirty="0"/>
            </a:br>
            <a:br>
              <a:rPr lang="en-US" sz="2800" dirty="0">
                <a:latin typeface="Raleway Bold"/>
                <a:ea typeface="Raleway Bold"/>
                <a:cs typeface="Raleway Bold"/>
                <a:sym typeface="Raleway Bold"/>
              </a:rPr>
            </a:b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152400" y="394773"/>
            <a:ext cx="3007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latin typeface="Raleway" panose="020B0003030101060003" pitchFamily="34" charset="0"/>
              </a:rPr>
              <a:t>Learn How to: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" y="904544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Raleway" panose="020B0003030101060003"/>
              </a:rPr>
              <a:t>Prepare a Legally valid Will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Raleway" panose="020B0003030101060003"/>
              </a:rPr>
              <a:t>Protect your Family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Raleway" panose="020B0003030101060003"/>
              </a:rPr>
              <a:t>Understand the Estate process </a:t>
            </a:r>
          </a:p>
          <a:p>
            <a:r>
              <a:rPr lang="en-US" sz="1600" b="1" dirty="0">
                <a:latin typeface="Raleway" panose="020B0003030101060003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263" y="2384808"/>
            <a:ext cx="28444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 u="sng" dirty="0">
                <a:latin typeface="Raleway" panose="020B0003030101060003" pitchFamily="34" charset="0"/>
              </a:rPr>
              <a:t>Presenter</a:t>
            </a:r>
            <a:r>
              <a:rPr lang="en-CA" sz="1600" b="1" dirty="0">
                <a:latin typeface="Raleway" panose="020B0003030101060003" pitchFamily="34" charset="0"/>
              </a:rPr>
              <a:t>: </a:t>
            </a:r>
          </a:p>
          <a:p>
            <a:r>
              <a:rPr lang="en-CA" sz="1600" b="1" dirty="0" err="1">
                <a:latin typeface="Raleway" panose="020B0003030101060003" pitchFamily="34" charset="0"/>
              </a:rPr>
              <a:t>Junaid</a:t>
            </a:r>
            <a:r>
              <a:rPr lang="en-CA" sz="1600" b="1" dirty="0">
                <a:latin typeface="Raleway" panose="020B0003030101060003" pitchFamily="34" charset="0"/>
              </a:rPr>
              <a:t> </a:t>
            </a:r>
            <a:r>
              <a:rPr lang="en-CA" sz="1600" b="1" dirty="0" err="1">
                <a:latin typeface="Raleway" panose="020B0003030101060003" pitchFamily="34" charset="0"/>
              </a:rPr>
              <a:t>Kayani</a:t>
            </a:r>
            <a:endParaRPr lang="en-CA" sz="1600" b="1" dirty="0">
              <a:latin typeface="Raleway" panose="020B0003030101060003" pitchFamily="34" charset="0"/>
            </a:endParaRPr>
          </a:p>
          <a:p>
            <a:r>
              <a:rPr lang="en-CA" sz="1600" b="1" dirty="0">
                <a:latin typeface="Raleway" panose="020B0003030101060003" pitchFamily="34" charset="0"/>
              </a:rPr>
              <a:t>Barrister &amp; Solicitor</a:t>
            </a:r>
          </a:p>
          <a:p>
            <a:endParaRPr lang="en-CA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264" y="3207134"/>
            <a:ext cx="2829308" cy="288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600" b="1" u="sng" dirty="0">
              <a:latin typeface="Raleway" panose="020B0003030101060003" pitchFamily="34" charset="0"/>
            </a:endParaRPr>
          </a:p>
          <a:p>
            <a:r>
              <a:rPr lang="en-CA" sz="1600" b="1" u="sng" dirty="0">
                <a:latin typeface="Raleway" panose="020B0003030101060003" pitchFamily="34" charset="0"/>
              </a:rPr>
              <a:t>When: </a:t>
            </a:r>
          </a:p>
          <a:p>
            <a:r>
              <a:rPr lang="en-CA" sz="1600" b="1" dirty="0">
                <a:latin typeface="Raleway" panose="020B0003030101060003" pitchFamily="34" charset="0"/>
              </a:rPr>
              <a:t>Thursday, August 27, 2026, at 05:00 PM </a:t>
            </a:r>
          </a:p>
          <a:p>
            <a:endParaRPr lang="en-CA" sz="1400" b="1" dirty="0">
              <a:latin typeface="Raleway" panose="020B0003030101060003" pitchFamily="34" charset="0"/>
            </a:endParaRPr>
          </a:p>
          <a:p>
            <a:r>
              <a:rPr lang="en-CA" sz="1600" b="1" u="sng" dirty="0">
                <a:latin typeface="Raleway" panose="020B0003030101060003" pitchFamily="34" charset="0"/>
              </a:rPr>
              <a:t>Where</a:t>
            </a:r>
            <a:r>
              <a:rPr lang="en-CA" sz="1600" b="1" dirty="0">
                <a:latin typeface="Raleway" panose="020B0003030101060003" pitchFamily="34" charset="0"/>
              </a:rPr>
              <a:t>:</a:t>
            </a:r>
            <a:r>
              <a:rPr lang="en-CA" sz="1600" b="1" dirty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en-CA" sz="1600" b="1" dirty="0">
                <a:latin typeface="Raleway" panose="020B0003030101060003" pitchFamily="34" charset="0"/>
              </a:rPr>
              <a:t>Online Zoom</a:t>
            </a:r>
          </a:p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latin typeface="Raleway"/>
                <a:cs typeface="Raleway"/>
              </a:rPr>
              <a:t>Call </a:t>
            </a:r>
            <a:r>
              <a:rPr lang="en-US" sz="1600" b="1" dirty="0">
                <a:latin typeface="Raleway" panose="020B0003030101060003" pitchFamily="34" charset="0"/>
              </a:rPr>
              <a:t>Bushra</a:t>
            </a:r>
            <a:r>
              <a:rPr lang="en-US" sz="1600" b="1" dirty="0">
                <a:latin typeface="Raleway"/>
                <a:cs typeface="Raleway"/>
              </a:rPr>
              <a:t> Faisal at </a:t>
            </a:r>
          </a:p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latin typeface="Raleway"/>
                <a:cs typeface="Raleway"/>
              </a:rPr>
              <a:t>905-464-5778</a:t>
            </a:r>
            <a:endParaRPr lang="en-US" sz="1600" b="1" dirty="0">
              <a:solidFill>
                <a:srgbClr val="FFFFFF"/>
              </a:solidFill>
              <a:latin typeface="Raleway"/>
              <a:cs typeface="Raleway"/>
            </a:endParaRPr>
          </a:p>
          <a:p>
            <a:endParaRPr lang="en-CA" sz="1600" b="1" dirty="0">
              <a:solidFill>
                <a:schemeClr val="bg1"/>
              </a:solidFill>
              <a:latin typeface="Raleway" panose="020B0003030101060003" pitchFamily="34" charset="0"/>
            </a:endParaRPr>
          </a:p>
          <a:p>
            <a:endParaRPr lang="en-CA" b="1" dirty="0">
              <a:latin typeface="Raleway" panose="020B0003030101060003" pitchFamily="34" charset="0"/>
            </a:endParaRPr>
          </a:p>
          <a:p>
            <a:endParaRPr lang="en-CA" dirty="0">
              <a:latin typeface="Raleway" panose="020B00030301010600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263" y="4468239"/>
            <a:ext cx="2756005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endParaRPr lang="en-US" sz="1400" b="1" dirty="0">
              <a:latin typeface="Raleway"/>
              <a:cs typeface="Raleway"/>
            </a:endParaRPr>
          </a:p>
          <a:p>
            <a:pPr marL="12700" marR="102235">
              <a:lnSpc>
                <a:spcPct val="100000"/>
              </a:lnSpc>
              <a:spcBef>
                <a:spcPts val="100"/>
              </a:spcBef>
            </a:pPr>
            <a:endParaRPr lang="en-US" sz="1200" b="1" dirty="0">
              <a:latin typeface="Raleway"/>
              <a:cs typeface="Raleway"/>
            </a:endParaRPr>
          </a:p>
          <a:p>
            <a:pPr marL="12700" marR="5080">
              <a:lnSpc>
                <a:spcPct val="103299"/>
              </a:lnSpc>
              <a:spcBef>
                <a:spcPts val="405"/>
              </a:spcBef>
            </a:pPr>
            <a:endParaRPr lang="en-US" sz="1200" b="1" dirty="0">
              <a:solidFill>
                <a:srgbClr val="FFFFFF"/>
              </a:solidFill>
              <a:latin typeface="Raleway"/>
              <a:cs typeface="Raleway"/>
            </a:endParaRPr>
          </a:p>
          <a:p>
            <a:pPr marL="12700" marR="5080">
              <a:lnSpc>
                <a:spcPct val="103299"/>
              </a:lnSpc>
              <a:spcBef>
                <a:spcPts val="405"/>
              </a:spcBef>
            </a:pPr>
            <a:r>
              <a:rPr lang="en-US" sz="1200" b="1" dirty="0">
                <a:solidFill>
                  <a:srgbClr val="FFFFFF"/>
                </a:solidFill>
                <a:latin typeface="Raleway"/>
                <a:cs typeface="Raleway"/>
              </a:rPr>
              <a:t>or email at </a:t>
            </a:r>
            <a:r>
              <a:rPr lang="en-US" sz="1200" b="1" dirty="0">
                <a:solidFill>
                  <a:srgbClr val="FFFFFF"/>
                </a:solidFill>
                <a:latin typeface="Raleway"/>
                <a:cs typeface="Raleway"/>
                <a:hlinkClick r:id="rId3"/>
              </a:rPr>
              <a:t>bfaisal@hmcconnections.com</a:t>
            </a:r>
            <a:endParaRPr lang="en-US" sz="1200" b="1" dirty="0">
              <a:solidFill>
                <a:srgbClr val="FFFFFF"/>
              </a:solidFill>
              <a:latin typeface="Raleway"/>
              <a:cs typeface="Raleway"/>
            </a:endParaRPr>
          </a:p>
          <a:p>
            <a:pPr marL="12700" marR="5080">
              <a:lnSpc>
                <a:spcPct val="103299"/>
              </a:lnSpc>
              <a:spcBef>
                <a:spcPts val="405"/>
              </a:spcBef>
            </a:pPr>
            <a:endParaRPr lang="en-US" sz="1400" b="1" dirty="0">
              <a:solidFill>
                <a:srgbClr val="FFFFFF"/>
              </a:solidFill>
              <a:latin typeface="Raleway"/>
            </a:endParaRPr>
          </a:p>
          <a:p>
            <a:pPr marL="12700" marR="5080">
              <a:lnSpc>
                <a:spcPct val="103299"/>
              </a:lnSpc>
              <a:spcBef>
                <a:spcPts val="405"/>
              </a:spcBef>
            </a:pPr>
            <a:r>
              <a:rPr lang="en-CA" sz="1200" b="1" dirty="0">
                <a:latin typeface="Raleway" panose="020B0003030101060003" pitchFamily="34" charset="0"/>
              </a:rPr>
              <a:t>Register </a:t>
            </a:r>
            <a:r>
              <a:rPr lang="en-CA" sz="1200" b="1" dirty="0">
                <a:latin typeface="Raleway" panose="020B0003030101060003" pitchFamily="34" charset="0"/>
                <a:hlinkClick r:id="rId4"/>
              </a:rPr>
              <a:t>HERE</a:t>
            </a:r>
            <a:r>
              <a:rPr lang="en-CA" sz="1200" b="1" dirty="0">
                <a:latin typeface="Raleway" panose="020B0003030101060003" pitchFamily="34" charset="0"/>
              </a:rPr>
              <a:t> or scan the QR code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54" y="6879768"/>
            <a:ext cx="2136371" cy="627611"/>
          </a:xfrm>
          <a:prstGeom prst="rect">
            <a:avLst/>
          </a:prstGeo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" r="3642"/>
          <a:stretch>
            <a:fillRect/>
          </a:stretch>
        </p:blipFill>
        <p:spPr>
          <a:xfrm>
            <a:off x="2865438" y="1431924"/>
            <a:ext cx="7192962" cy="5159376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0F9735-2965-6B51-B807-FAD2B19D58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2048" y="6703811"/>
            <a:ext cx="989906" cy="97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813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5AC78B0F92134C817BEA898F999CDE" ma:contentTypeVersion="18" ma:contentTypeDescription="Create a new document." ma:contentTypeScope="" ma:versionID="93e29419eabea8845e9a698fa9cc3c34">
  <xsd:schema xmlns:xsd="http://www.w3.org/2001/XMLSchema" xmlns:xs="http://www.w3.org/2001/XMLSchema" xmlns:p="http://schemas.microsoft.com/office/2006/metadata/properties" xmlns:ns2="9dc7bd0d-bb41-4ab3-b1b8-718dd67235ec" xmlns:ns3="5f0a2b0e-3b63-434b-a6bb-876358b37d27" targetNamespace="http://schemas.microsoft.com/office/2006/metadata/properties" ma:root="true" ma:fieldsID="3719ad83def19741eea5eba771be5e03" ns2:_="" ns3:_="">
    <xsd:import namespace="9dc7bd0d-bb41-4ab3-b1b8-718dd67235ec"/>
    <xsd:import namespace="5f0a2b0e-3b63-434b-a6bb-876358b37d2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7bd0d-bb41-4ab3-b1b8-718dd67235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ceffd88-1c24-4945-861a-ac247c56107a}" ma:internalName="TaxCatchAll" ma:showField="CatchAllData" ma:web="9dc7bd0d-bb41-4ab3-b1b8-718dd67235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0a2b0e-3b63-434b-a6bb-876358b37d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da05b06b-4848-4d2e-bd50-3a5a504e57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22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0a2b0e-3b63-434b-a6bb-876358b37d27">
      <Terms xmlns="http://schemas.microsoft.com/office/infopath/2007/PartnerControls"/>
    </lcf76f155ced4ddcb4097134ff3c332f>
    <TaxCatchAll xmlns="9dc7bd0d-bb41-4ab3-b1b8-718dd67235ec" xsi:nil="true"/>
  </documentManagement>
</p:properties>
</file>

<file path=customXml/itemProps1.xml><?xml version="1.0" encoding="utf-8"?>
<ds:datastoreItem xmlns:ds="http://schemas.openxmlformats.org/officeDocument/2006/customXml" ds:itemID="{2A948086-B2DD-4735-92D3-FCB627C430A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34D079-F8C3-4027-99AF-71604BECA5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c7bd0d-bb41-4ab3-b1b8-718dd67235ec"/>
    <ds:schemaRef ds:uri="5f0a2b0e-3b63-434b-a6bb-876358b37d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1C1254-B60B-47D6-B0CE-F5968F6359C1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elements/1.1/"/>
    <ds:schemaRef ds:uri="5f0a2b0e-3b63-434b-a6bb-876358b37d27"/>
    <ds:schemaRef ds:uri="9dc7bd0d-bb41-4ab3-b1b8-718dd67235ec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4970</TotalTime>
  <Words>76</Words>
  <Application>Microsoft Office PowerPoint</Application>
  <PresentationFormat>Custom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Raleway</vt:lpstr>
      <vt:lpstr>Raleway Bold</vt:lpstr>
      <vt:lpstr>Office Theme</vt:lpstr>
      <vt:lpstr> Protect Your Family- Plan Your Future Wills &amp; Power of Attorney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Babur Mobarak</dc:creator>
  <cp:lastModifiedBy>Yehlen Invencion</cp:lastModifiedBy>
  <cp:revision>38</cp:revision>
  <dcterms:created xsi:type="dcterms:W3CDTF">2022-06-08T22:25:27Z</dcterms:created>
  <dcterms:modified xsi:type="dcterms:W3CDTF">2026-08-10T18:47:50Z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0x010100685AC78B0F92134C817BEA898F999CDE</vt:lpwstr>
  </property>
</Properties>
</file>