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7" r:id="rId5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C8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9F90F1-3C8C-4C0B-A2D1-738668456F93}" v="1" dt="2026-08-14T09:10:33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435" autoAdjust="0"/>
  </p:normalViewPr>
  <p:slideViewPr>
    <p:cSldViewPr snapToGrid="0">
      <p:cViewPr varScale="1">
        <p:scale>
          <a:sx n="98" d="100"/>
          <a:sy n="98" d="100"/>
        </p:scale>
        <p:origin x="11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41C8F-4839-46AC-96AF-AF451E236D73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62E16-870C-4C8E-B7B8-AE0F3F4F346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474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 dirty="0"/>
              <a:t>PLEASE READ</a:t>
            </a:r>
            <a:endParaRPr lang="en-US" dirty="0"/>
          </a:p>
          <a:p>
            <a:endParaRPr lang="en-US" dirty="0"/>
          </a:p>
          <a:p>
            <a:r>
              <a:rPr lang="en-US" b="1" u="sng" dirty="0"/>
              <a:t>PLEASE DOWNLOAD THE FILE, THEN EDIT!</a:t>
            </a:r>
            <a:endParaRPr lang="en-US" dirty="0"/>
          </a:p>
          <a:p>
            <a:endParaRPr lang="en-US" dirty="0"/>
          </a:p>
          <a:p>
            <a:r>
              <a:rPr lang="en-US" dirty="0"/>
              <a:t>Free HD Picture resources:</a:t>
            </a:r>
          </a:p>
          <a:p>
            <a:pPr marL="228600" indent="-228600">
              <a:buAutoNum type="arabicPeriod"/>
            </a:pPr>
            <a:r>
              <a:rPr lang="en-US" dirty="0"/>
              <a:t>HMC Intranet</a:t>
            </a:r>
          </a:p>
          <a:p>
            <a:pPr marL="228600" indent="-228600">
              <a:buAutoNum type="arabicPeriod"/>
            </a:pPr>
            <a:r>
              <a:rPr lang="en-US" dirty="0"/>
              <a:t>Unsplash.com</a:t>
            </a:r>
          </a:p>
          <a:p>
            <a:pPr marL="228600" indent="-228600">
              <a:buAutoNum type="arabicPeriod"/>
            </a:pPr>
            <a:r>
              <a:rPr lang="en-US" dirty="0"/>
              <a:t>Pexels.com</a:t>
            </a:r>
          </a:p>
          <a:p>
            <a:endParaRPr lang="en-US" dirty="0"/>
          </a:p>
          <a:p>
            <a:r>
              <a:rPr lang="en-US" dirty="0"/>
              <a:t>Adding Background Image Instructions: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en-US" dirty="0"/>
              <a:t>Click on the placeholder to add an image</a:t>
            </a:r>
          </a:p>
          <a:p>
            <a:pPr marL="228600" indent="-228600">
              <a:buAutoNum type="arabicPeriod"/>
            </a:pPr>
            <a:r>
              <a:rPr lang="en-US" dirty="0"/>
              <a:t>Go to</a:t>
            </a:r>
            <a:r>
              <a:rPr lang="en-US" baseline="0" dirty="0"/>
              <a:t> the specific folder to choose the image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P.S. RGB stand for Red Green Blue</a:t>
            </a:r>
          </a:p>
          <a:p>
            <a:pPr marL="228600" indent="-2286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Program Hex and RGB code guide: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48C3F0"/>
                </a:solidFill>
                <a:latin typeface="Avenir-Heavy"/>
              </a:rPr>
              <a:t>SETTLEMENT &amp; COUNSELLING: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57C8E7 --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87 G: 200 B: 231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COMMUNITY CONNECTIONS: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F294CD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242 G: 148 B: 205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MENTORSHIP PROGRAM: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F19F53 --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241 G: 159 B: 83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EMPLOYMENT SUPPORT: #</a:t>
            </a: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8C85C9 --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140 G: 133 B: 201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HOUSING: #DE8797 --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222 G: 135 B: 151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CAREER ACCELERATOR PROGRAM: #7ADED4 -- </a:t>
            </a:r>
            <a:r>
              <a:rPr lang="pt-BR" sz="1800" b="0" i="0" u="none" strike="noStrike" baseline="0" dirty="0">
                <a:solidFill>
                  <a:srgbClr val="FFFFFF"/>
                </a:solidFill>
                <a:latin typeface="Avenir-Roman"/>
              </a:rPr>
              <a:t>R: 122 G: 222 B: 212</a:t>
            </a:r>
            <a:endParaRPr lang="en-US" sz="1800" b="0" i="0" u="none" strike="noStrike" baseline="0" dirty="0">
              <a:solidFill>
                <a:srgbClr val="FFFFFF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FFFFFF"/>
                </a:solidFill>
                <a:latin typeface="Avenir-Roman"/>
              </a:rPr>
              <a:t>ENGLISH TRAINING: #</a:t>
            </a: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FED671 --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254 G: 214 B: 113</a:t>
            </a:r>
            <a:endParaRPr lang="en-US" sz="1800" b="0" i="0" u="none" strike="noStrike" baseline="0" dirty="0">
              <a:solidFill>
                <a:srgbClr val="231F20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REFUGEES SUPPORT: #B7DC78 --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183 G: 220 B: 120</a:t>
            </a:r>
            <a:endParaRPr lang="en-US" sz="1800" b="0" i="0" u="none" strike="noStrike" baseline="0" dirty="0">
              <a:solidFill>
                <a:srgbClr val="231F20"/>
              </a:solidFill>
              <a:latin typeface="Avenir-Roman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231F20"/>
                </a:solidFill>
                <a:latin typeface="Avenir-Roman"/>
              </a:rPr>
              <a:t>INTERPRETATION &amp; TRANSLATION: #E04942 -- </a:t>
            </a:r>
            <a:r>
              <a:rPr lang="pt-BR" sz="1800" b="0" i="0" u="none" strike="noStrike" baseline="0" dirty="0">
                <a:solidFill>
                  <a:srgbClr val="231F20"/>
                </a:solidFill>
                <a:latin typeface="Avenir-Roman"/>
              </a:rPr>
              <a:t>R: 224 G: 73 B: 66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pointers: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Please try to avoid using too much text, keep it simple and concise.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You are welcome to change the formatting of the text inside the vertical rectangle but keep in mind to keep it organized and consistent.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If your program color clashes with white text, please keep it all in black for good contrast and readability.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white rectangle at the bottom is for the HMC Logo as well as any others you wish to add.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Once you are finished and happy with the design, export it to PDF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762E16-870C-4C8E-B7B8-AE0F3F4F3461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292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256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051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92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65438" y="1431924"/>
            <a:ext cx="7192962" cy="517207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3617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-29531" y="-40640"/>
            <a:ext cx="2904809" cy="6624637"/>
          </a:xfrm>
          <a:prstGeom prst="rect">
            <a:avLst/>
          </a:prstGeom>
          <a:solidFill>
            <a:srgbClr val="57C8E7"/>
          </a:solidFill>
        </p:spPr>
        <p:txBody>
          <a:bodyPr/>
          <a:lstStyle>
            <a:lvl1pPr marL="188595" indent="-188595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310" kern="1200">
                <a:solidFill>
                  <a:schemeClr val="bg1"/>
                </a:solidFill>
                <a:latin typeface="Raleway" panose="020B0003030101060003" pitchFamily="34" charset="0"/>
                <a:ea typeface="+mn-ea"/>
                <a:cs typeface="+mn-cs"/>
              </a:defRPr>
            </a:lvl1pPr>
            <a:lvl2pPr marL="56578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297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016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9735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875280" y="0"/>
            <a:ext cx="7183119" cy="1463040"/>
          </a:xfrm>
          <a:prstGeom prst="rect">
            <a:avLst/>
          </a:prstGeom>
          <a:solidFill>
            <a:srgbClr val="1D2D47"/>
          </a:solidFill>
        </p:spPr>
        <p:txBody>
          <a:bodyPr/>
          <a:lstStyle>
            <a:lvl1pPr algn="ctr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0" b="1" kern="120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54959" y="0"/>
            <a:ext cx="718312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20E52-782D-4154-9187-35494F9DC06E}" type="datetimeFigureOut">
              <a:rPr lang="en-CA" smtClean="0"/>
              <a:t>2026-08-14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B7C0B-097B-4ECF-8755-1E83065F23E2}" type="slidenum">
              <a:rPr lang="en-CA" smtClean="0"/>
              <a:t>‹#›</a:t>
            </a:fld>
            <a:endParaRPr lang="en-CA"/>
          </a:p>
        </p:txBody>
      </p:sp>
      <p:sp>
        <p:nvSpPr>
          <p:cNvPr id="9" name="Rectangle 8"/>
          <p:cNvSpPr/>
          <p:nvPr userDrawn="1"/>
        </p:nvSpPr>
        <p:spPr>
          <a:xfrm>
            <a:off x="-1" y="6624636"/>
            <a:ext cx="10040112" cy="1147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719" y="6707172"/>
            <a:ext cx="1289924" cy="892628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17114" y="6206684"/>
            <a:ext cx="28527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080">
              <a:spcBef>
                <a:spcPts val="405"/>
              </a:spcBef>
            </a:pPr>
            <a:r>
              <a:rPr lang="en-CA" sz="1600" b="1" spc="-5" dirty="0">
                <a:solidFill>
                  <a:schemeClr val="tx1"/>
                </a:solidFill>
                <a:latin typeface="Raleway"/>
                <a:cs typeface="Raleway"/>
              </a:rPr>
              <a:t>www.hmcconnections.com</a:t>
            </a:r>
            <a:endParaRPr lang="en-CA" sz="1400" b="1" spc="-5" dirty="0">
              <a:solidFill>
                <a:schemeClr val="tx1"/>
              </a:solidFill>
              <a:latin typeface="Raleway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12069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Raleway" panose="020B0003030101060003" pitchFamily="34" charset="0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mcconnections.com/hmc-event/service-canadas-programs-and-services-for-individuals/?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436" y="0"/>
            <a:ext cx="7060964" cy="15023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  </a:t>
            </a:r>
            <a:br>
              <a:rPr lang="en-US" dirty="0"/>
            </a:b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0" y="72321"/>
            <a:ext cx="3007917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spcBef>
                <a:spcPts val="300"/>
              </a:spcBef>
              <a:buNone/>
            </a:pPr>
            <a:r>
              <a:rPr lang="en-US" b="1" dirty="0">
                <a:latin typeface="Raleway" pitchFamily="2" charset="0"/>
              </a:rPr>
              <a:t>Get to know more about Service Canada’s services and Programs</a:t>
            </a:r>
          </a:p>
          <a:p>
            <a:pPr fontAlgn="t">
              <a:lnSpc>
                <a:spcPts val="1500"/>
              </a:lnSpc>
              <a:buNone/>
            </a:pPr>
            <a:endParaRPr lang="en-US" sz="800" b="1" dirty="0">
              <a:latin typeface="Raleway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185395"/>
            <a:ext cx="2854960" cy="1808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  <a:spcAft>
                <a:spcPts val="600"/>
              </a:spcAft>
            </a:pPr>
            <a:r>
              <a:rPr lang="en-US" sz="1400" b="1" dirty="0">
                <a:latin typeface="Raleway" pitchFamily="2" charset="0"/>
              </a:rPr>
              <a:t>Join us to learn about: </a:t>
            </a:r>
            <a:endParaRPr lang="en-CA" sz="1400" b="1" dirty="0">
              <a:solidFill>
                <a:schemeClr val="bg1"/>
              </a:solidFill>
              <a:latin typeface="Raleway" pitchFamily="2" charset="0"/>
            </a:endParaRP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CA" sz="1200" b="1" dirty="0">
                <a:solidFill>
                  <a:schemeClr val="bg1"/>
                </a:solidFill>
                <a:latin typeface="Raleway" pitchFamily="2" charset="0"/>
              </a:rPr>
              <a:t>Social Insurance Numbers</a:t>
            </a:r>
            <a:endParaRPr lang="en-US" sz="1200" b="1" dirty="0">
              <a:solidFill>
                <a:schemeClr val="bg1"/>
              </a:solidFill>
              <a:latin typeface="Raleway" pitchFamily="2" charset="0"/>
            </a:endParaRP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bg1"/>
                </a:solidFill>
                <a:latin typeface="Raleway" pitchFamily="2" charset="0"/>
              </a:rPr>
              <a:t>Employment Insurance</a:t>
            </a: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bg1"/>
                </a:solidFill>
                <a:latin typeface="Raleway" pitchFamily="2" charset="0"/>
              </a:rPr>
              <a:t>Old Age Security</a:t>
            </a: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bg1"/>
                </a:solidFill>
                <a:latin typeface="Raleway" pitchFamily="2" charset="0"/>
              </a:rPr>
              <a:t>Canada Pension Plan</a:t>
            </a:r>
          </a:p>
          <a:p>
            <a:pPr marL="180975" indent="-180975" fontAlgn="base">
              <a:spcBef>
                <a:spcPts val="3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bg1"/>
                </a:solidFill>
                <a:latin typeface="Raleway" pitchFamily="2" charset="0"/>
              </a:rPr>
              <a:t>Canadian Dental Care Plan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30800" y="3182161"/>
            <a:ext cx="2875281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ts val="300"/>
              </a:spcBef>
            </a:pPr>
            <a:r>
              <a:rPr lang="en-US" sz="1400" b="1" dirty="0">
                <a:latin typeface="Raleway" pitchFamily="2" charset="0"/>
              </a:rPr>
              <a:t>Presenter: 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Mona L. </a:t>
            </a:r>
            <a:r>
              <a:rPr lang="en-US" sz="1400" b="1" dirty="0" err="1">
                <a:solidFill>
                  <a:schemeClr val="bg1"/>
                </a:solidFill>
                <a:latin typeface="Raleway" pitchFamily="2" charset="0"/>
              </a:rPr>
              <a:t>Jovetic</a:t>
            </a:r>
            <a:endParaRPr lang="en-US" sz="1400" b="1" dirty="0">
              <a:solidFill>
                <a:schemeClr val="bg1"/>
              </a:solidFill>
              <a:latin typeface="Raleway" pitchFamily="2" charset="0"/>
            </a:endParaRPr>
          </a:p>
          <a:p>
            <a:pPr fontAlgn="base">
              <a:spcBef>
                <a:spcPts val="300"/>
              </a:spcBef>
            </a:pPr>
            <a:r>
              <a:rPr lang="en-US" sz="1200" b="1" dirty="0">
                <a:solidFill>
                  <a:schemeClr val="bg1"/>
                </a:solidFill>
                <a:latin typeface="Raleway" pitchFamily="2" charset="0"/>
              </a:rPr>
              <a:t>Service Canada / Government of Canada</a:t>
            </a:r>
          </a:p>
          <a:p>
            <a:pPr fontAlgn="base">
              <a:spcBef>
                <a:spcPts val="300"/>
              </a:spcBef>
            </a:pPr>
            <a:r>
              <a:rPr lang="en-US" sz="1400" b="1" dirty="0">
                <a:latin typeface="Raleway" pitchFamily="2" charset="0"/>
              </a:rPr>
              <a:t>When: 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Wednesday, Sept 23</a:t>
            </a:r>
            <a:r>
              <a:rPr lang="en-US" sz="1200" b="1" baseline="30000" dirty="0">
                <a:solidFill>
                  <a:schemeClr val="bg1"/>
                </a:solidFill>
                <a:latin typeface="Raleway" pitchFamily="2" charset="0"/>
              </a:rPr>
              <a:t>rd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, 2026  </a:t>
            </a:r>
          </a:p>
          <a:p>
            <a:pPr fontAlgn="base">
              <a:spcBef>
                <a:spcPts val="300"/>
              </a:spcBef>
            </a:pPr>
            <a:r>
              <a:rPr lang="en-US" sz="1400" b="1" dirty="0">
                <a:latin typeface="Raleway" pitchFamily="2" charset="0"/>
              </a:rPr>
              <a:t>Time:  </a:t>
            </a:r>
            <a:r>
              <a:rPr lang="en-US" sz="1400" b="1" dirty="0">
                <a:solidFill>
                  <a:schemeClr val="bg1"/>
                </a:solidFill>
                <a:latin typeface="Raleway" pitchFamily="2" charset="0"/>
              </a:rPr>
              <a:t>12PM Virtual Session</a:t>
            </a:r>
            <a:endParaRPr lang="en-CA" sz="1400" dirty="0">
              <a:solidFill>
                <a:schemeClr val="bg1"/>
              </a:solidFill>
              <a:latin typeface="Raleway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30800" y="5114947"/>
            <a:ext cx="2885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Raleway" panose="020B0003030101060003" pitchFamily="34" charset="0"/>
              </a:rPr>
              <a:t>Registration Link: </a:t>
            </a:r>
            <a:r>
              <a:rPr lang="en-US" sz="1400" b="1" dirty="0">
                <a:solidFill>
                  <a:schemeClr val="bg1"/>
                </a:solidFill>
                <a:latin typeface="Raleway" panose="020B0003030101060003" pitchFamily="34" charset="0"/>
                <a:hlinkClick r:id="rId3"/>
              </a:rPr>
              <a:t>Click Here </a:t>
            </a:r>
            <a:endParaRPr lang="en-US" sz="1400" b="1" dirty="0">
              <a:solidFill>
                <a:schemeClr val="bg1"/>
              </a:solidFill>
              <a:latin typeface="Raleway" panose="020B0003030101060003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Raleway" panose="020B0003030101060003" pitchFamily="34" charset="0"/>
              </a:rPr>
              <a:t>or Scan the QR Code </a:t>
            </a:r>
          </a:p>
          <a:p>
            <a:endParaRPr lang="en-US" sz="800" b="1" dirty="0">
              <a:latin typeface="Raleway" panose="020B0003030101060003" pitchFamily="34" charset="0"/>
            </a:endParaRPr>
          </a:p>
          <a:p>
            <a:r>
              <a:rPr lang="en-US" sz="1200" b="1" dirty="0">
                <a:latin typeface="Raleway" panose="020B0003030101060003" pitchFamily="34" charset="0"/>
              </a:rPr>
              <a:t>For more information contact:</a:t>
            </a:r>
          </a:p>
          <a:p>
            <a:r>
              <a:rPr lang="en-US" sz="1200" b="1" dirty="0">
                <a:latin typeface="Raleway" panose="020B0003030101060003" pitchFamily="34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Raleway" panose="020B0003030101060003" pitchFamily="34" charset="0"/>
              </a:rPr>
              <a:t>Zarah Felix      </a:t>
            </a:r>
          </a:p>
          <a:p>
            <a:r>
              <a:rPr lang="en-US" sz="1200" b="1" dirty="0">
                <a:solidFill>
                  <a:schemeClr val="bg1"/>
                </a:solidFill>
                <a:latin typeface="Raleway" panose="020B0003030101060003" pitchFamily="34" charset="0"/>
              </a:rPr>
              <a:t>zfelix@hmcconnections.com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5BFB01-E676-F364-54A9-CB1685966A19}"/>
              </a:ext>
            </a:extLst>
          </p:cNvPr>
          <p:cNvSpPr txBox="1"/>
          <p:nvPr/>
        </p:nvSpPr>
        <p:spPr>
          <a:xfrm>
            <a:off x="4585063" y="306977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E0D7F-0D10-390E-901C-F1D6F781ED28}"/>
              </a:ext>
            </a:extLst>
          </p:cNvPr>
          <p:cNvSpPr txBox="1"/>
          <p:nvPr/>
        </p:nvSpPr>
        <p:spPr>
          <a:xfrm>
            <a:off x="4585063" y="306977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DA1616-C306-2501-2E34-81B596A7A2F4}"/>
              </a:ext>
            </a:extLst>
          </p:cNvPr>
          <p:cNvSpPr txBox="1"/>
          <p:nvPr/>
        </p:nvSpPr>
        <p:spPr>
          <a:xfrm>
            <a:off x="3007917" y="80590"/>
            <a:ext cx="7060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Raleway ExtraBold" panose="020F0502020204030204" pitchFamily="2" charset="0"/>
              </a:rPr>
              <a:t>Service Canada’s Programs and Services for Individuals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E663FB-E2EB-D7C8-D654-96F568F49C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960" y="1446353"/>
            <a:ext cx="7203441" cy="51406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7279B7-A967-8FCA-14D4-584509C83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1" y="6809207"/>
            <a:ext cx="2136371" cy="6276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6E4FD6-E48C-B3CD-A8F6-973BC85C3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4394" y="6686144"/>
            <a:ext cx="981222" cy="100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13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5AC78B0F92134C817BEA898F999CDE" ma:contentTypeVersion="20" ma:contentTypeDescription="Create a new document." ma:contentTypeScope="" ma:versionID="592486d6f177f64a3f274eb6c59468e4">
  <xsd:schema xmlns:xsd="http://www.w3.org/2001/XMLSchema" xmlns:xs="http://www.w3.org/2001/XMLSchema" xmlns:p="http://schemas.microsoft.com/office/2006/metadata/properties" xmlns:ns2="9dc7bd0d-bb41-4ab3-b1b8-718dd67235ec" xmlns:ns3="5f0a2b0e-3b63-434b-a6bb-876358b37d27" targetNamespace="http://schemas.microsoft.com/office/2006/metadata/properties" ma:root="true" ma:fieldsID="2a4e127dd36ee79089bf7264bcf77518" ns2:_="" ns3:_="">
    <xsd:import namespace="9dc7bd0d-bb41-4ab3-b1b8-718dd67235ec"/>
    <xsd:import namespace="5f0a2b0e-3b63-434b-a6bb-876358b37d2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c7bd0d-bb41-4ab3-b1b8-718dd67235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4ceffd88-1c24-4945-861a-ac247c56107a}" ma:internalName="TaxCatchAll" ma:showField="CatchAllData" ma:web="9dc7bd0d-bb41-4ab3-b1b8-718dd67235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0a2b0e-3b63-434b-a6bb-876358b37d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da05b06b-4848-4d2e-bd50-3a5a504e57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2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0a2b0e-3b63-434b-a6bb-876358b37d27">
      <Terms xmlns="http://schemas.microsoft.com/office/infopath/2007/PartnerControls"/>
    </lcf76f155ced4ddcb4097134ff3c332f>
    <TaxCatchAll xmlns="9dc7bd0d-bb41-4ab3-b1b8-718dd67235ec" xsi:nil="true"/>
  </documentManagement>
</p:properties>
</file>

<file path=customXml/itemProps1.xml><?xml version="1.0" encoding="utf-8"?>
<ds:datastoreItem xmlns:ds="http://schemas.openxmlformats.org/officeDocument/2006/customXml" ds:itemID="{2A948086-B2DD-4735-92D3-FCB627C430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B3A3A5-45BF-43CA-99FC-BE7FF5B4AE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c7bd0d-bb41-4ab3-b1b8-718dd67235ec"/>
    <ds:schemaRef ds:uri="5f0a2b0e-3b63-434b-a6bb-876358b37d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1C1254-B60B-47D6-B0CE-F5968F6359C1}">
  <ds:schemaRefs>
    <ds:schemaRef ds:uri="http://schemas.microsoft.com/office/2006/metadata/properties"/>
    <ds:schemaRef ds:uri="http://schemas.microsoft.com/office/infopath/2007/PartnerControls"/>
    <ds:schemaRef ds:uri="5f0a2b0e-3b63-434b-a6bb-876358b37d27"/>
    <ds:schemaRef ds:uri="9dc7bd0d-bb41-4ab3-b1b8-718dd67235e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389</Words>
  <Application>Microsoft Office PowerPoint</Application>
  <PresentationFormat>Custom</PresentationFormat>
  <Paragraphs>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Avenir-Heavy</vt:lpstr>
      <vt:lpstr>Avenir-Roman</vt:lpstr>
      <vt:lpstr>Calibri</vt:lpstr>
      <vt:lpstr>Raleway</vt:lpstr>
      <vt:lpstr>Raleway ExtraBold</vt:lpstr>
      <vt:lpstr>Wingdings</vt:lpstr>
      <vt:lpstr>Office Theme</vt:lpstr>
      <vt:lpstr>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Babur Mobarak</dc:creator>
  <cp:lastModifiedBy>Yehlen Invencion</cp:lastModifiedBy>
  <cp:revision>26</cp:revision>
  <dcterms:created xsi:type="dcterms:W3CDTF">2022-06-08T22:25:27Z</dcterms:created>
  <dcterms:modified xsi:type="dcterms:W3CDTF">2026-08-14T09:10:39Z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0x010100685AC78B0F92134C817BEA898F999CDE</vt:lpwstr>
  </property>
  <property fmtid="{D5CDD505-2E9C-101B-9397-08002B2CF9AE}" pid="3" name="MediaServiceImageTags">
    <vt:lpwstr/>
  </property>
</Properties>
</file>